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0" r:id="rId3"/>
    <p:sldId id="267" r:id="rId4"/>
    <p:sldId id="281" r:id="rId5"/>
    <p:sldId id="292" r:id="rId6"/>
    <p:sldId id="283" r:id="rId7"/>
    <p:sldId id="296" r:id="rId8"/>
    <p:sldId id="307" r:id="rId9"/>
    <p:sldId id="297" r:id="rId10"/>
    <p:sldId id="287" r:id="rId11"/>
    <p:sldId id="298" r:id="rId12"/>
    <p:sldId id="299" r:id="rId13"/>
    <p:sldId id="300" r:id="rId14"/>
    <p:sldId id="301" r:id="rId15"/>
    <p:sldId id="302" r:id="rId16"/>
    <p:sldId id="303" r:id="rId17"/>
    <p:sldId id="308" r:id="rId18"/>
    <p:sldId id="304" r:id="rId19"/>
    <p:sldId id="306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CF"/>
    <a:srgbClr val="DB461D"/>
    <a:srgbClr val="777777"/>
    <a:srgbClr val="003399"/>
    <a:srgbClr val="336699"/>
    <a:srgbClr val="008080"/>
    <a:srgbClr val="FF0000"/>
    <a:srgbClr val="0868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r>
              <a:rPr lang="en-US" dirty="0"/>
              <a:t>Romans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68A76A05-5664-EA47-8084-2C7C1F7171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25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C6452A18-F497-1E42-A219-83D81AF6B5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1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49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A42AF-6009-2848-97BF-12068866FD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40404-F302-0A4A-87E8-83E95E8F2A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1EAD5-3FB4-5149-AD52-4E4C3B4A87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6A50E-34DD-1244-BF86-7C7F050332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A8D15-BD8C-4D43-979F-5E3C5E4270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6AD3E-BE7A-6841-AC4A-55229102B5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C3CED-F20F-E14D-A11E-AA78729E1C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CD8BA-2E87-DE41-B60C-B03819940C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51826-11B6-A248-9CEF-9C8F08B361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B0E4F-4D2B-7C4A-85E7-F85A4B93AA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77BB2-6077-5D44-B96B-D9C62E7F68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62D4B-FA0F-3F49-9D5A-7E9660111D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E130F31C-717E-B748-B40C-47ED5AACBEF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9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localhost/Users/apettibone/Desktop/WH%20Presentations/%20EOC%202012/3A/Pax_Romana.mov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file:///\\localhost\Users\apettibone\Desktop\WH%20Presentations\%20EOC%202012\3A\Pax_Romana.mov" TargetMode="Externa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WCwnkdPPCc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\\localhost\Users\apettibone\Desktop\WH%20Presentations\%20EOC%202012\3A\Ben%20Hur%20Chariot.m4v" TargetMode="External"/><Relationship Id="rId5" Type="http://schemas.openxmlformats.org/officeDocument/2006/relationships/image" Target="../media/image21.png"/><Relationship Id="rId4" Type="http://schemas.microsoft.com/office/2007/relationships/media" Target="file://localhost/Users/apettibone/Desktop/WH%20Presentations/%20EOC%202012/3A/Ben%20Hur%20Chariot.m4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yq8uWvpbt4" TargetMode="External"/><Relationship Id="rId2" Type="http://schemas.openxmlformats.org/officeDocument/2006/relationships/hyperlink" Target="http://www.youtube.com/watch?v=6nuwEH-v0B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4572000" cy="6019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Bell MT" pitchFamily="-109" charset="0"/>
              </a:rPr>
              <a:t>The Roman Empire Brings Change</a:t>
            </a:r>
            <a:br>
              <a:rPr lang="en-US" b="1" dirty="0">
                <a:latin typeface="Bell MT" pitchFamily="-109" charset="0"/>
              </a:rPr>
            </a:br>
            <a:r>
              <a:rPr lang="en-US" dirty="0">
                <a:latin typeface="Bell MT" pitchFamily="-109" charset="0"/>
              </a:rPr>
              <a:t/>
            </a:r>
            <a:br>
              <a:rPr lang="en-US" dirty="0">
                <a:latin typeface="Bell MT" pitchFamily="-109" charset="0"/>
              </a:rPr>
            </a:br>
            <a:r>
              <a:rPr lang="en-US" dirty="0">
                <a:latin typeface="Bell MT" pitchFamily="-109" charset="0"/>
              </a:rPr>
              <a:t>Ch 6 Sec 2</a:t>
            </a:r>
          </a:p>
        </p:txBody>
      </p:sp>
      <p:pic>
        <p:nvPicPr>
          <p:cNvPr id="16387" name="Picture 11" descr="PH0309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838" y="0"/>
            <a:ext cx="4348162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257800"/>
            <a:ext cx="5449888" cy="4572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Bell MT" pitchFamily="-109" charset="0"/>
              </a:rPr>
              <a:t>PAX ROMANA – 27 B.C. – 180 A.D.</a:t>
            </a:r>
          </a:p>
        </p:txBody>
      </p:sp>
      <p:pic>
        <p:nvPicPr>
          <p:cNvPr id="8" name="Pax_Romana.mov">
            <a:hlinkClick r:id="" action="ppaction://media"/>
          </p:cNvPr>
          <p:cNvPicPr>
            <a:picLocks noGrp="1"/>
          </p:cNvPicPr>
          <p:nvPr>
            <p:ph type="pic"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228600"/>
            <a:ext cx="6934200" cy="5105400"/>
          </a:xfrm>
        </p:spPr>
      </p:pic>
      <p:sp>
        <p:nvSpPr>
          <p:cNvPr id="78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7150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2800" dirty="0">
                <a:latin typeface="Bell MT" pitchFamily="-109" charset="0"/>
              </a:rPr>
              <a:t>PAX </a:t>
            </a:r>
            <a:r>
              <a:rPr lang="en-US" sz="2800" dirty="0" smtClean="0">
                <a:latin typeface="Bell MT" pitchFamily="-109" charset="0"/>
              </a:rPr>
              <a:t>ROMANA = </a:t>
            </a:r>
            <a:r>
              <a:rPr lang="en-US" sz="2800" dirty="0">
                <a:latin typeface="Bell MT" pitchFamily="-109" charset="0"/>
              </a:rPr>
              <a:t>“ROMAN PEACE”</a:t>
            </a:r>
          </a:p>
        </p:txBody>
      </p:sp>
      <p:pic>
        <p:nvPicPr>
          <p:cNvPr id="36868" name="Picture 4" descr="MCj0238166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9731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“Pax Romana”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r>
              <a:rPr lang="en-US" sz="2000" dirty="0" smtClean="0"/>
              <a:t>*200 year period of peace &amp; prosperity</a:t>
            </a:r>
          </a:p>
          <a:p>
            <a:r>
              <a:rPr lang="en-US" sz="2000" dirty="0" smtClean="0"/>
              <a:t>60-80 million Roman population</a:t>
            </a:r>
          </a:p>
          <a:p>
            <a:r>
              <a:rPr lang="en-US" sz="2000" dirty="0" smtClean="0"/>
              <a:t>Empire stretch from the Mediterranean, from modern Syria and Turkey west and north to England and Germany</a:t>
            </a:r>
          </a:p>
          <a:p>
            <a:r>
              <a:rPr lang="en-US" sz="2000" dirty="0" smtClean="0"/>
              <a:t>90% of the people were farmers</a:t>
            </a:r>
          </a:p>
          <a:p>
            <a:r>
              <a:rPr lang="en-US" sz="2000" dirty="0" smtClean="0"/>
              <a:t>Trade was very important</a:t>
            </a:r>
          </a:p>
          <a:p>
            <a:r>
              <a:rPr lang="en-US" sz="2000" dirty="0" smtClean="0"/>
              <a:t>Goods traveled by ship and </a:t>
            </a:r>
            <a:r>
              <a:rPr lang="en-US" sz="2000" b="1" u="sng" dirty="0" smtClean="0"/>
              <a:t>extensive road system</a:t>
            </a:r>
          </a:p>
          <a:p>
            <a:r>
              <a:rPr lang="en-US" sz="2000" dirty="0" smtClean="0"/>
              <a:t>Trading ships were protected by the Roman Navy</a:t>
            </a:r>
          </a:p>
        </p:txBody>
      </p:sp>
      <p:pic>
        <p:nvPicPr>
          <p:cNvPr id="10" name="Media Placeholder 9" descr="RomanRoadMap1.jpeg"/>
          <p:cNvPicPr>
            <a:picLocks noGrp="1" noChangeAspect="1"/>
          </p:cNvPicPr>
          <p:nvPr>
            <p:ph type="media" sz="half" idx="2"/>
          </p:nvPr>
        </p:nvPicPr>
        <p:blipFill>
          <a:blip r:embed="rId2"/>
          <a:srcRect t="-25953" b="-25953"/>
          <a:stretch>
            <a:fillRect/>
          </a:stretch>
        </p:blipFill>
        <p:spPr>
          <a:xfrm>
            <a:off x="4724400" y="533400"/>
            <a:ext cx="4038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*Roman Roads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edia Placeholder 4" descr="RomanRoads1.jpg"/>
          <p:cNvPicPr>
            <a:picLocks noGrp="1" noChangeAspect="1"/>
          </p:cNvPicPr>
          <p:nvPr>
            <p:ph type="media" sz="half" idx="2"/>
          </p:nvPr>
        </p:nvPicPr>
        <p:blipFill>
          <a:blip r:embed="rId2"/>
          <a:srcRect t="-60971" b="-60971"/>
          <a:stretch>
            <a:fillRect/>
          </a:stretch>
        </p:blipFill>
        <p:spPr>
          <a:xfrm>
            <a:off x="4800600" y="0"/>
            <a:ext cx="4038600" cy="4495800"/>
          </a:xfrm>
        </p:spPr>
      </p:pic>
      <p:pic>
        <p:nvPicPr>
          <p:cNvPr id="7" name="Picture 6" descr="RomanRoad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57700"/>
            <a:ext cx="3492500" cy="232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32766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*“All Roads Lead to Rome” was a common saying</a:t>
            </a:r>
          </a:p>
          <a:p>
            <a:endParaRPr lang="en-US" sz="2400" dirty="0" smtClean="0"/>
          </a:p>
          <a:p>
            <a:r>
              <a:rPr lang="en-US" sz="2400" dirty="0" smtClean="0"/>
              <a:t>-Rome was able to deploy the legions throughout the empire</a:t>
            </a:r>
          </a:p>
          <a:p>
            <a:r>
              <a:rPr lang="en-US" sz="2400" dirty="0" smtClean="0"/>
              <a:t>-The new Christian religion was spread throughout the empire</a:t>
            </a:r>
          </a:p>
          <a:p>
            <a:r>
              <a:rPr lang="en-US" sz="2400" dirty="0" smtClean="0"/>
              <a:t>-Rome was the center of trade</a:t>
            </a:r>
            <a:endParaRPr lang="en-US" sz="2400" dirty="0"/>
          </a:p>
        </p:txBody>
      </p:sp>
      <p:pic>
        <p:nvPicPr>
          <p:cNvPr id="8" name="Picture 7" descr="Screen Shot 2012-09-18 at 9.4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90600"/>
            <a:ext cx="4172746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Pax Romana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Augustus was Rome’s ablest ruler</a:t>
            </a:r>
          </a:p>
          <a:p>
            <a:r>
              <a:rPr lang="en-US" sz="2400" dirty="0" smtClean="0"/>
              <a:t>Between A.D. 96 and A.D. 180 the Five Good Emperors ruled Rome</a:t>
            </a:r>
          </a:p>
          <a:p>
            <a:r>
              <a:rPr lang="en-US" sz="2400" dirty="0" smtClean="0"/>
              <a:t>The death of Marcus Aurelius in A.D. 180 marked the DECLINE of the Roman Empire and the end of the Pax Romana</a:t>
            </a:r>
            <a:endParaRPr lang="en-US" sz="2400" dirty="0"/>
          </a:p>
        </p:txBody>
      </p:sp>
      <p:pic>
        <p:nvPicPr>
          <p:cNvPr id="5" name="Media Placeholder 4" descr="Rome2.jpg"/>
          <p:cNvPicPr>
            <a:picLocks noGrp="1" noChangeAspect="1"/>
          </p:cNvPicPr>
          <p:nvPr>
            <p:ph type="media" sz="half" idx="2"/>
          </p:nvPr>
        </p:nvPicPr>
        <p:blipFill>
          <a:blip r:embed="rId2"/>
          <a:srcRect t="-24309" b="-243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Imperial 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/>
          <a:p>
            <a:r>
              <a:rPr lang="en-US" sz="2400" dirty="0" smtClean="0"/>
              <a:t>Roman valued discipline, strength, and loyalty</a:t>
            </a:r>
          </a:p>
          <a:p>
            <a:r>
              <a:rPr lang="en-US" sz="2400" dirty="0" smtClean="0"/>
              <a:t>Family was center of Roman society</a:t>
            </a:r>
          </a:p>
          <a:p>
            <a:r>
              <a:rPr lang="en-US" sz="2400" dirty="0" smtClean="0"/>
              <a:t>*Women enjoyed some legal rights in Rome, more than other ancient cultures</a:t>
            </a:r>
          </a:p>
          <a:p>
            <a:pPr lvl="1"/>
            <a:r>
              <a:rPr lang="en-US" sz="1800" dirty="0" smtClean="0"/>
              <a:t>*They could own property</a:t>
            </a:r>
          </a:p>
          <a:p>
            <a:pPr lvl="1"/>
            <a:r>
              <a:rPr lang="en-US" sz="1800" dirty="0" smtClean="0"/>
              <a:t>Testify in court</a:t>
            </a:r>
          </a:p>
          <a:p>
            <a:pPr lvl="1"/>
            <a:r>
              <a:rPr lang="en-US" sz="1800" dirty="0" smtClean="0"/>
              <a:t>*Make wills</a:t>
            </a:r>
          </a:p>
          <a:p>
            <a:pPr lvl="1"/>
            <a:r>
              <a:rPr lang="en-US" sz="1800" dirty="0" smtClean="0"/>
              <a:t>They could not vote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Wealth children went to school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Poor children worked and did not go to school.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Media Placeholder 4" descr="Plebeians1.jpeg"/>
          <p:cNvPicPr>
            <a:picLocks noGrp="1" noChangeAspect="1"/>
          </p:cNvPicPr>
          <p:nvPr>
            <p:ph type="media" sz="half" idx="2"/>
          </p:nvPr>
        </p:nvPicPr>
        <p:blipFill>
          <a:blip r:embed="rId2"/>
          <a:srcRect t="-26589" b="-265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Imperial Rome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Your quality of life depended on your social position</a:t>
            </a:r>
          </a:p>
          <a:p>
            <a:r>
              <a:rPr lang="en-US" sz="2400" dirty="0" smtClean="0"/>
              <a:t>The poor had little food and no jobs</a:t>
            </a:r>
          </a:p>
          <a:p>
            <a:r>
              <a:rPr lang="en-US" sz="2400" dirty="0" smtClean="0"/>
              <a:t>Rulers kept the “Mob” under control by providing free food and entertainment</a:t>
            </a:r>
          </a:p>
        </p:txBody>
      </p:sp>
      <p:pic>
        <p:nvPicPr>
          <p:cNvPr id="5" name="Media Placeholder 4" descr="RomanMob.jpg"/>
          <p:cNvPicPr>
            <a:picLocks noGrp="1" noChangeAspect="1"/>
          </p:cNvPicPr>
          <p:nvPr>
            <p:ph type="media" sz="half" idx="2"/>
          </p:nvPr>
        </p:nvPicPr>
        <p:blipFill>
          <a:blip r:embed="rId2"/>
          <a:srcRect t="-21044" b="-2104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Gladiators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/>
          <a:p>
            <a:r>
              <a:rPr lang="en-US" sz="2000" dirty="0" smtClean="0"/>
              <a:t>Slaves came from conquered lands</a:t>
            </a:r>
          </a:p>
          <a:p>
            <a:r>
              <a:rPr lang="en-US" sz="2000" dirty="0" smtClean="0"/>
              <a:t>Some slaves were forced to become GLADIATORS</a:t>
            </a:r>
          </a:p>
          <a:p>
            <a:r>
              <a:rPr lang="en-US" sz="2000" dirty="0" smtClean="0"/>
              <a:t>Gladiators were professional fighters who fought to the death in public contests.</a:t>
            </a:r>
          </a:p>
          <a:p>
            <a:r>
              <a:rPr lang="en-US" sz="2000" dirty="0" smtClean="0"/>
              <a:t>They fought in the Roman Coliseum</a:t>
            </a:r>
          </a:p>
        </p:txBody>
      </p:sp>
      <p:pic>
        <p:nvPicPr>
          <p:cNvPr id="6" name="Picture 5" descr="Gladiat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91000"/>
            <a:ext cx="3403600" cy="2387600"/>
          </a:xfrm>
          <a:prstGeom prst="rect">
            <a:avLst/>
          </a:prstGeom>
        </p:spPr>
      </p:pic>
      <p:pic>
        <p:nvPicPr>
          <p:cNvPr id="7" name="Picture 6" descr="Gladiato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114800" cy="2590800"/>
          </a:xfrm>
          <a:prstGeom prst="rect">
            <a:avLst/>
          </a:prstGeom>
        </p:spPr>
      </p:pic>
      <p:pic>
        <p:nvPicPr>
          <p:cNvPr id="9" name="Media Placeholder 8" descr="Colosseum1.jpg"/>
          <p:cNvPicPr>
            <a:picLocks noGrp="1" noChangeAspect="1"/>
          </p:cNvPicPr>
          <p:nvPr>
            <p:ph type="media" sz="half" idx="2"/>
          </p:nvPr>
        </p:nvPicPr>
        <p:blipFill>
          <a:blip r:embed="rId4"/>
          <a:srcRect t="-32137" b="-32137"/>
          <a:stretch>
            <a:fillRect/>
          </a:stretch>
        </p:blipFill>
        <p:spPr>
          <a:xfrm>
            <a:off x="762000" y="4114800"/>
            <a:ext cx="29718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History-Gladiator School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www.youtube.com/watch?v=CWCwnkdPPCc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71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Chariot Races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8956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Media Placeholder 4" descr="BenHur.jpg"/>
          <p:cNvPicPr>
            <a:picLocks noGrp="1" noChangeAspect="1"/>
          </p:cNvPicPr>
          <p:nvPr>
            <p:ph type="media" sz="half" idx="2"/>
          </p:nvPr>
        </p:nvPicPr>
        <p:blipFill>
          <a:blip r:embed="rId3"/>
          <a:srcRect t="-35489" b="-35489"/>
          <a:stretch>
            <a:fillRect/>
          </a:stretch>
        </p:blipFill>
        <p:spPr/>
      </p:pic>
      <p:pic>
        <p:nvPicPr>
          <p:cNvPr id="6" name="Ben Hur Chariot.m4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Check: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contributed to stability in Rome during the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Disruption of trade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High Taxes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Roman Road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Declining interest in public affairs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Bell MT" pitchFamily="-109" charset="0"/>
              </a:rPr>
              <a:t>Romans Create a Republic</a:t>
            </a:r>
          </a:p>
        </p:txBody>
      </p:sp>
      <p:pic>
        <p:nvPicPr>
          <p:cNvPr id="17411" name="Picture 3" descr="lr003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Bell MT" pitchFamily="-109" charset="0"/>
              </a:rPr>
              <a:t>Roman Republic Collapses</a:t>
            </a:r>
            <a:r>
              <a:rPr lang="en-US" dirty="0">
                <a:latin typeface="Bell MT" pitchFamily="-109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ell MT" pitchFamily="-109" charset="0"/>
              </a:rPr>
              <a:t>Punic Wars Caused an expanding empire, many </a:t>
            </a:r>
            <a:r>
              <a:rPr lang="en-US" dirty="0" smtClean="0">
                <a:latin typeface="Bell MT" pitchFamily="-109" charset="0"/>
              </a:rPr>
              <a:t>problems</a:t>
            </a:r>
          </a:p>
          <a:p>
            <a:pPr lvl="1" eaLnBrk="1" hangingPunct="1"/>
            <a:r>
              <a:rPr lang="en-US" dirty="0" smtClean="0">
                <a:latin typeface="Bell MT" pitchFamily="-109" charset="0"/>
              </a:rPr>
              <a:t>Conflict between rich and poor</a:t>
            </a:r>
          </a:p>
          <a:p>
            <a:pPr lvl="1" eaLnBrk="1" hangingPunct="1"/>
            <a:r>
              <a:rPr lang="en-US" dirty="0" smtClean="0">
                <a:latin typeface="Bell MT" pitchFamily="-109" charset="0"/>
              </a:rPr>
              <a:t>Civil War broke out</a:t>
            </a:r>
          </a:p>
          <a:p>
            <a:pPr lvl="1" eaLnBrk="1" hangingPunct="1"/>
            <a:r>
              <a:rPr lang="en-US" dirty="0" smtClean="0">
                <a:latin typeface="Bell MT" pitchFamily="-109" charset="0"/>
              </a:rPr>
              <a:t>Leading generals fought for power</a:t>
            </a:r>
          </a:p>
          <a:p>
            <a:pPr marL="0" indent="0" eaLnBrk="1" hangingPunct="1">
              <a:buNone/>
            </a:pPr>
            <a:endParaRPr lang="en-US" dirty="0" smtClean="0">
              <a:latin typeface="Bell MT" pitchFamily="-109" charset="0"/>
            </a:endParaRPr>
          </a:p>
        </p:txBody>
      </p:sp>
      <p:pic>
        <p:nvPicPr>
          <p:cNvPr id="6" name="Content Placeholder 5" descr="Legions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161" b="-29161"/>
          <a:stretch>
            <a:fillRect/>
          </a:stretch>
        </p:blipFill>
        <p:spPr>
          <a:xfrm>
            <a:off x="5105400" y="1600200"/>
            <a:ext cx="40386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Bell MT" pitchFamily="-109" charset="0"/>
              </a:rPr>
              <a:t>The Rise of the Generals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4958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Bell MT" pitchFamily="-109" charset="0"/>
              </a:rPr>
              <a:t>Generals recruited the very poor to be soldiers</a:t>
            </a:r>
          </a:p>
          <a:p>
            <a:pPr eaLnBrk="1" hangingPunct="1"/>
            <a:r>
              <a:rPr lang="en-US" sz="4000" dirty="0">
                <a:latin typeface="Bell MT" pitchFamily="-109" charset="0"/>
              </a:rPr>
              <a:t>Owed loyalty to general not to State of Rome.</a:t>
            </a:r>
          </a:p>
          <a:p>
            <a:pPr eaLnBrk="1" hangingPunct="1"/>
            <a:endParaRPr lang="en-US" sz="4000" dirty="0">
              <a:latin typeface="Bell MT" pitchFamily="-109" charset="0"/>
            </a:endParaRPr>
          </a:p>
        </p:txBody>
      </p:sp>
      <p:pic>
        <p:nvPicPr>
          <p:cNvPr id="26628" name="Picture 4" descr="MCPE03279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2673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latin typeface="Bell MT" pitchFamily="-109" charset="0"/>
              </a:rPr>
              <a:t>First Triumvirate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Bell MT" pitchFamily="-109" charset="0"/>
              </a:rPr>
              <a:t>Triumvirate</a:t>
            </a:r>
          </a:p>
          <a:p>
            <a:pPr lvl="1" eaLnBrk="1" hangingPunct="1"/>
            <a:r>
              <a:rPr lang="en-US" sz="4000" dirty="0">
                <a:latin typeface="Bell MT" pitchFamily="-109" charset="0"/>
              </a:rPr>
              <a:t>A group of 3 leaders sharing control of the government</a:t>
            </a:r>
          </a:p>
          <a:p>
            <a:pPr eaLnBrk="1" hangingPunct="1"/>
            <a:r>
              <a:rPr lang="en-US" sz="4000" dirty="0">
                <a:latin typeface="Bell MT" pitchFamily="-109" charset="0"/>
              </a:rPr>
              <a:t>First Triumvirate</a:t>
            </a:r>
          </a:p>
          <a:p>
            <a:pPr lvl="1" eaLnBrk="1" hangingPunct="1"/>
            <a:r>
              <a:rPr lang="en-US" sz="4000" dirty="0">
                <a:latin typeface="Bell MT" pitchFamily="-109" charset="0"/>
              </a:rPr>
              <a:t>Julius Caesar</a:t>
            </a:r>
          </a:p>
          <a:p>
            <a:pPr lvl="1" eaLnBrk="1" hangingPunct="1"/>
            <a:r>
              <a:rPr lang="en-US" sz="4000" dirty="0">
                <a:latin typeface="Bell MT" pitchFamily="-109" charset="0"/>
              </a:rPr>
              <a:t>Pompey</a:t>
            </a:r>
          </a:p>
          <a:p>
            <a:pPr lvl="1" eaLnBrk="1" hangingPunct="1"/>
            <a:r>
              <a:rPr lang="en-US" sz="4000" dirty="0">
                <a:latin typeface="Bell MT" pitchFamily="-109" charset="0"/>
              </a:rPr>
              <a:t>Crassus</a:t>
            </a:r>
          </a:p>
          <a:p>
            <a:pPr lvl="1" eaLnBrk="1" hangingPunct="1">
              <a:buFontTx/>
              <a:buNone/>
            </a:pPr>
            <a:endParaRPr lang="en-US" sz="4000" dirty="0">
              <a:latin typeface="Bell MT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>
                <a:latin typeface="Bell MT" pitchFamily="-109" charset="0"/>
              </a:rPr>
              <a:t>Julius Caesar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49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Bell MT" pitchFamily="-109" charset="0"/>
              </a:rPr>
              <a:t>Caesar gained fame with victories in Gaul</a:t>
            </a:r>
          </a:p>
          <a:p>
            <a:pPr eaLnBrk="1" hangingPunct="1"/>
            <a:r>
              <a:rPr lang="en-US" sz="2400" b="1" dirty="0" smtClean="0">
                <a:latin typeface="Bell MT" pitchFamily="-109" charset="0"/>
              </a:rPr>
              <a:t>Pompey feared Caesar</a:t>
            </a:r>
          </a:p>
          <a:p>
            <a:pPr eaLnBrk="1" hangingPunct="1"/>
            <a:r>
              <a:rPr lang="en-US" sz="2400" b="1" dirty="0" smtClean="0">
                <a:latin typeface="Bell MT" pitchFamily="-109" charset="0"/>
              </a:rPr>
              <a:t>They fought in a civil war that lasted several years</a:t>
            </a:r>
          </a:p>
          <a:p>
            <a:pPr eaLnBrk="1" hangingPunct="1"/>
            <a:r>
              <a:rPr lang="en-US" sz="2400" b="1" dirty="0" smtClean="0">
                <a:latin typeface="Bell MT" pitchFamily="-109" charset="0"/>
              </a:rPr>
              <a:t>Caesar won the civil war and governed as ABOSOLUTE RULER.</a:t>
            </a:r>
          </a:p>
          <a:p>
            <a:pPr eaLnBrk="1" hangingPunct="1"/>
            <a:r>
              <a:rPr lang="en-US" sz="2400" b="1" dirty="0" smtClean="0">
                <a:latin typeface="Bell MT" pitchFamily="-109" charset="0"/>
              </a:rPr>
              <a:t>*The </a:t>
            </a:r>
            <a:r>
              <a:rPr lang="en-US" sz="2400" b="1" dirty="0">
                <a:latin typeface="Bell MT" pitchFamily="-109" charset="0"/>
              </a:rPr>
              <a:t>Roman Empire </a:t>
            </a:r>
            <a:r>
              <a:rPr lang="en-US" sz="2400" b="1" dirty="0" smtClean="0">
                <a:latin typeface="Bell MT" pitchFamily="-109" charset="0"/>
              </a:rPr>
              <a:t>differed </a:t>
            </a:r>
            <a:r>
              <a:rPr lang="en-US" sz="2400" b="1" dirty="0">
                <a:latin typeface="Bell MT" pitchFamily="-109" charset="0"/>
              </a:rPr>
              <a:t>in importance from the Roman </a:t>
            </a:r>
            <a:r>
              <a:rPr lang="en-US" sz="2400" b="1" dirty="0" smtClean="0">
                <a:latin typeface="Bell MT" pitchFamily="-109" charset="0"/>
              </a:rPr>
              <a:t>Republic because political power was held primarily by one person</a:t>
            </a:r>
            <a:endParaRPr lang="en-US" sz="2400" b="1" dirty="0">
              <a:latin typeface="Bell MT" pitchFamily="-109" charset="0"/>
            </a:endParaRPr>
          </a:p>
          <a:p>
            <a:pPr eaLnBrk="1" hangingPunct="1"/>
            <a:endParaRPr lang="en-US" sz="2400" b="1" dirty="0">
              <a:latin typeface="Bell MT" pitchFamily="-10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4" name="Picture 5" descr="lr001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114800" cy="449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Julius Caesar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Some members of Roman senate feared Caesar</a:t>
            </a:r>
          </a:p>
          <a:p>
            <a:r>
              <a:rPr lang="en-US" sz="2400" dirty="0" smtClean="0"/>
              <a:t>The Romans had always hated kings</a:t>
            </a:r>
          </a:p>
          <a:p>
            <a:r>
              <a:rPr lang="en-US" sz="2400" dirty="0" smtClean="0"/>
              <a:t>Many feared that Caesar’s new title, Dictator for Life, meant another king</a:t>
            </a:r>
          </a:p>
          <a:p>
            <a:r>
              <a:rPr lang="en-US" sz="2400" dirty="0" smtClean="0"/>
              <a:t>He was assassinated during the “Ides of March? </a:t>
            </a:r>
            <a:endParaRPr lang="en-US" sz="2400" dirty="0"/>
          </a:p>
        </p:txBody>
      </p:sp>
      <p:pic>
        <p:nvPicPr>
          <p:cNvPr id="7" name="Content Placeholder 6" descr="JuliusCaesar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986" r="-189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Horrible History-Crime Watch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www.youtube.com/watch?v=6nuwEH-v0Bc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www.youtube.com/watch?v=eyq8uWvpbt4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5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Augustus rises as new leader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Rome suffered another civil war</a:t>
            </a:r>
          </a:p>
          <a:p>
            <a:r>
              <a:rPr lang="en-US" dirty="0" smtClean="0"/>
              <a:t>Caesar’s nephew, Octavian, fought for power with Caesar’s best friend Mark Antony</a:t>
            </a:r>
          </a:p>
          <a:p>
            <a:r>
              <a:rPr lang="en-US" dirty="0" smtClean="0"/>
              <a:t>Octavian won, and took the title </a:t>
            </a:r>
            <a:r>
              <a:rPr lang="en-US" b="1" dirty="0" smtClean="0"/>
              <a:t>Augustus </a:t>
            </a:r>
            <a:r>
              <a:rPr lang="en-US" dirty="0" smtClean="0"/>
              <a:t>which means “exalted one”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7" name="Content Placeholder 6" descr="RomanTriumph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365" b="-303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9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3480</TotalTime>
  <Words>554</Words>
  <Application>Microsoft Office PowerPoint</Application>
  <PresentationFormat>On-screen Show (4:3)</PresentationFormat>
  <Paragraphs>85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Slit</vt:lpstr>
      <vt:lpstr>The Roman Empire Brings Change  Ch 6 Sec 2</vt:lpstr>
      <vt:lpstr>Romans Create a Republic</vt:lpstr>
      <vt:lpstr>Roman Republic Collapses </vt:lpstr>
      <vt:lpstr>The Rise of the Generals</vt:lpstr>
      <vt:lpstr>First Triumvirate</vt:lpstr>
      <vt:lpstr>Julius Caesar</vt:lpstr>
      <vt:lpstr>Death of Julius Caesar</vt:lpstr>
      <vt:lpstr>Horrible History-Crime Watch</vt:lpstr>
      <vt:lpstr>Augustus rises as new leader</vt:lpstr>
      <vt:lpstr>PAX ROMANA – 27 B.C. – 180 A.D.</vt:lpstr>
      <vt:lpstr>What was the “Pax Romana”</vt:lpstr>
      <vt:lpstr>*Roman Roads</vt:lpstr>
      <vt:lpstr>End of Pax Romana</vt:lpstr>
      <vt:lpstr>Life in Imperial Rome</vt:lpstr>
      <vt:lpstr>Life in Imperial Rome</vt:lpstr>
      <vt:lpstr>Gladiators</vt:lpstr>
      <vt:lpstr>Horrible History-Gladiator School</vt:lpstr>
      <vt:lpstr>Chariot Races</vt:lpstr>
      <vt:lpstr>Mastery Check: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48</cp:revision>
  <cp:lastPrinted>1601-01-01T00:00:00Z</cp:lastPrinted>
  <dcterms:created xsi:type="dcterms:W3CDTF">2011-09-29T16:37:36Z</dcterms:created>
  <dcterms:modified xsi:type="dcterms:W3CDTF">2013-10-03T13:23:45Z</dcterms:modified>
</cp:coreProperties>
</file>