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63" r:id="rId5"/>
    <p:sldId id="264" r:id="rId6"/>
    <p:sldId id="265" r:id="rId7"/>
    <p:sldId id="270" r:id="rId8"/>
    <p:sldId id="259" r:id="rId9"/>
    <p:sldId id="261" r:id="rId10"/>
    <p:sldId id="268" r:id="rId11"/>
    <p:sldId id="269" r:id="rId12"/>
    <p:sldId id="266" r:id="rId13"/>
    <p:sldId id="272" r:id="rId14"/>
    <p:sldId id="262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8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4A577-A3D1-124A-95C1-511C2C6BDB25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AEF7B-7A94-1E46-BE27-85D165B6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24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7BED-8978-AA4C-BD93-B9BEE4E58E6B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847-E65B-6E4C-8CF3-E4BAF3FB8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7BED-8978-AA4C-BD93-B9BEE4E58E6B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847-E65B-6E4C-8CF3-E4BAF3FB8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7BED-8978-AA4C-BD93-B9BEE4E58E6B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847-E65B-6E4C-8CF3-E4BAF3FB8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7BED-8978-AA4C-BD93-B9BEE4E58E6B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847-E65B-6E4C-8CF3-E4BAF3FB8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7BED-8978-AA4C-BD93-B9BEE4E58E6B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847-E65B-6E4C-8CF3-E4BAF3FB8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7BED-8978-AA4C-BD93-B9BEE4E58E6B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847-E65B-6E4C-8CF3-E4BAF3FB8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7BED-8978-AA4C-BD93-B9BEE4E58E6B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847-E65B-6E4C-8CF3-E4BAF3FB8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7BED-8978-AA4C-BD93-B9BEE4E58E6B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847-E65B-6E4C-8CF3-E4BAF3FB8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7BED-8978-AA4C-BD93-B9BEE4E58E6B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847-E65B-6E4C-8CF3-E4BAF3FB8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7BED-8978-AA4C-BD93-B9BEE4E58E6B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847-E65B-6E4C-8CF3-E4BAF3FB8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7BED-8978-AA4C-BD93-B9BEE4E58E6B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C847-E65B-6E4C-8CF3-E4BAF3FB8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B7BED-8978-AA4C-BD93-B9BEE4E58E6B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4C847-E65B-6E4C-8CF3-E4BAF3FB8C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Kingdoms of Ghana, Mali, and Songhai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15 Sec.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21" y="4347793"/>
            <a:ext cx="3025406" cy="2266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Mali’s Golden Age Under Mansa Musa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*Lead Mali to a “Golden Age</a:t>
            </a:r>
            <a:r>
              <a:rPr lang="en-US" sz="2400" dirty="0" smtClean="0"/>
              <a:t>”</a:t>
            </a:r>
          </a:p>
          <a:p>
            <a:pPr lvl="2"/>
            <a:r>
              <a:rPr lang="en-US" sz="2000" dirty="0" smtClean="0"/>
              <a:t>*Commissioned great mosques to be built in Timbuktu, Mali’s capital, and other Mali cities.</a:t>
            </a:r>
          </a:p>
          <a:p>
            <a:pPr lvl="2"/>
            <a:r>
              <a:rPr lang="en-US" sz="2000" dirty="0" smtClean="0"/>
              <a:t>*Muslim scholarship flourished and Timbuktu became a center of learning</a:t>
            </a:r>
          </a:p>
          <a:p>
            <a:pPr lvl="2"/>
            <a:r>
              <a:rPr lang="en-US" sz="2000" dirty="0" smtClean="0"/>
              <a:t>*Public display of wealth and power enhanced Mali’s reputation and prestige throughout the world.</a:t>
            </a:r>
          </a:p>
          <a:p>
            <a:pPr lvl="1"/>
            <a:r>
              <a:rPr lang="en-US" sz="2000" dirty="0" smtClean="0"/>
              <a:t>*</a:t>
            </a:r>
            <a:r>
              <a:rPr lang="en-US" sz="2000" dirty="0"/>
              <a:t>One conclusion that can be reached from the evidence about Mansa Musa’s rule of Mali is that complex civilizations existed in West Africa before the arrival of the Europeans.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6669"/>
          <a:stretch/>
        </p:blipFill>
        <p:spPr>
          <a:xfrm>
            <a:off x="1095853" y="5195057"/>
            <a:ext cx="7590947" cy="16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 Architecture in Africa</a:t>
            </a:r>
            <a:endParaRPr lang="en-US" dirty="0"/>
          </a:p>
        </p:txBody>
      </p:sp>
      <p:pic>
        <p:nvPicPr>
          <p:cNvPr id="4" name="Content Placeholder 3" descr="Screen Shot 2012-10-07 at 4.22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" b="6971"/>
          <a:stretch>
            <a:fillRect/>
          </a:stretch>
        </p:blipFill>
        <p:spPr>
          <a:xfrm>
            <a:off x="215938" y="1617991"/>
            <a:ext cx="4115603" cy="2263423"/>
          </a:xfrm>
        </p:spPr>
      </p:pic>
      <p:pic>
        <p:nvPicPr>
          <p:cNvPr id="5" name="Picture 4" descr="Screen Shot 2012-10-07 at 4.23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" y="4431738"/>
            <a:ext cx="3207403" cy="2185521"/>
          </a:xfrm>
          <a:prstGeom prst="rect">
            <a:avLst/>
          </a:prstGeom>
        </p:spPr>
      </p:pic>
      <p:pic>
        <p:nvPicPr>
          <p:cNvPr id="6" name="Picture 5" descr="Screen Shot 2012-10-07 at 4.23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61" y="4713852"/>
            <a:ext cx="3050253" cy="2036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0218" y="1417638"/>
            <a:ext cx="4793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*</a:t>
            </a:r>
            <a:r>
              <a:rPr lang="en-US" sz="2400" dirty="0" smtClean="0"/>
              <a:t>Architecture is the GREATEST example of cultural diffusion in the lands conquered by the Muslims (Africa).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*When mosque were constructed, Muslim culture was blended with indigenous architectural styles</a:t>
            </a:r>
          </a:p>
        </p:txBody>
      </p:sp>
    </p:spTree>
    <p:extLst>
      <p:ext uri="{BB962C8B-B14F-4D97-AF65-F5344CB8AC3E}">
        <p14:creationId xmlns:p14="http://schemas.microsoft.com/office/powerpoint/2010/main" val="175931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Timbuktu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723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Mansa Musa built </a:t>
            </a:r>
            <a:r>
              <a:rPr lang="en-US" dirty="0"/>
              <a:t>mosques at Timbuktu and made it one of the most important cities in </a:t>
            </a:r>
            <a:r>
              <a:rPr lang="en-US" dirty="0" smtClean="0"/>
              <a:t>Africa.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2290" y="2723559"/>
            <a:ext cx="8183282" cy="20295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2290" y="2723559"/>
            <a:ext cx="79737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srgbClr val="FFFF00"/>
                </a:solidFill>
              </a:rPr>
              <a:t>“There are in Timbuktu numerous judges, teachers and priest appointed by the king.  He greatly honors learning.  Many hand-written books imported from Barbary are also sold.  There is more profit made from this commerce than from all other merchandise…..”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2290" y="4857887"/>
            <a:ext cx="8084510" cy="1477328"/>
          </a:xfrm>
          <a:prstGeom prst="rect">
            <a:avLst/>
          </a:prstGeom>
          <a:noFill/>
          <a:ln w="50800">
            <a:solidFill>
              <a:schemeClr val="tx2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*This passage suggest that Timbuktu was a city that-</a:t>
            </a:r>
          </a:p>
          <a:p>
            <a:pPr marL="0" lvl="1"/>
            <a:r>
              <a:rPr lang="en-US" dirty="0" smtClean="0"/>
              <a:t>a.  Participated </a:t>
            </a:r>
            <a:r>
              <a:rPr lang="en-US" dirty="0"/>
              <a:t>frequently in war</a:t>
            </a:r>
          </a:p>
          <a:p>
            <a:pPr marL="0" lvl="1"/>
            <a:r>
              <a:rPr lang="en-US" dirty="0" smtClean="0"/>
              <a:t>b.  Emphasized </a:t>
            </a:r>
            <a:r>
              <a:rPr lang="en-US" dirty="0"/>
              <a:t>learning and trade</a:t>
            </a:r>
          </a:p>
          <a:p>
            <a:pPr marL="0" lvl="1"/>
            <a:r>
              <a:rPr lang="en-US" dirty="0" smtClean="0"/>
              <a:t>c.  Protected </a:t>
            </a:r>
            <a:r>
              <a:rPr lang="en-US" dirty="0"/>
              <a:t>the human rights of all citizens</a:t>
            </a:r>
          </a:p>
          <a:p>
            <a:pPr marL="0" lvl="1"/>
            <a:r>
              <a:rPr lang="en-US" dirty="0" smtClean="0"/>
              <a:t>d.  Selected </a:t>
            </a:r>
            <a:r>
              <a:rPr lang="en-US" dirty="0"/>
              <a:t>political leaders through democratic elections</a:t>
            </a:r>
          </a:p>
        </p:txBody>
      </p:sp>
    </p:spTree>
    <p:extLst>
      <p:ext uri="{BB962C8B-B14F-4D97-AF65-F5344CB8AC3E}">
        <p14:creationId xmlns:p14="http://schemas.microsoft.com/office/powerpoint/2010/main" val="164252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Timbuktu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723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Mansa Musa built </a:t>
            </a:r>
            <a:r>
              <a:rPr lang="en-US" dirty="0"/>
              <a:t>mosques at Timbuktu and made it one of the most important cities in </a:t>
            </a:r>
            <a:r>
              <a:rPr lang="en-US" dirty="0" smtClean="0"/>
              <a:t>Africa.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2290" y="2723559"/>
            <a:ext cx="8183282" cy="20295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2290" y="2723559"/>
            <a:ext cx="79737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srgbClr val="FFFF00"/>
                </a:solidFill>
              </a:rPr>
              <a:t>“There are in Timbuktu numerous judges, teachers and priest appointed by the king.  He greatly honors learning.  Many hand-written books imported from Barbary are also sold.  There is more profit made from this commerce than from all other merchandise…..”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2290" y="4857887"/>
            <a:ext cx="8084510" cy="1477328"/>
          </a:xfrm>
          <a:prstGeom prst="rect">
            <a:avLst/>
          </a:prstGeom>
          <a:noFill/>
          <a:ln w="50800">
            <a:solidFill>
              <a:schemeClr val="tx2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*This passage suggest that Timbuktu was a city that-</a:t>
            </a:r>
          </a:p>
          <a:p>
            <a:pPr marL="0" lvl="1"/>
            <a:r>
              <a:rPr lang="en-US" dirty="0" smtClean="0"/>
              <a:t>a.  Participated </a:t>
            </a:r>
            <a:r>
              <a:rPr lang="en-US" dirty="0"/>
              <a:t>frequently in war</a:t>
            </a:r>
          </a:p>
          <a:p>
            <a:pPr marL="0" lvl="1"/>
            <a:r>
              <a:rPr lang="en-US" dirty="0" smtClean="0"/>
              <a:t>b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  <a:r>
              <a:rPr lang="en-US" b="1" dirty="0" smtClean="0">
                <a:solidFill>
                  <a:srgbClr val="FF0000"/>
                </a:solidFill>
              </a:rPr>
              <a:t>Emphasized </a:t>
            </a:r>
            <a:r>
              <a:rPr lang="en-US" b="1" dirty="0">
                <a:solidFill>
                  <a:srgbClr val="FF0000"/>
                </a:solidFill>
              </a:rPr>
              <a:t>learning and trade</a:t>
            </a:r>
          </a:p>
          <a:p>
            <a:pPr marL="0" lvl="1"/>
            <a:r>
              <a:rPr lang="en-US" dirty="0" smtClean="0"/>
              <a:t>c.  Protected </a:t>
            </a:r>
            <a:r>
              <a:rPr lang="en-US" dirty="0"/>
              <a:t>the human rights of all citizens</a:t>
            </a:r>
          </a:p>
          <a:p>
            <a:pPr marL="0" lvl="1"/>
            <a:r>
              <a:rPr lang="en-US" dirty="0" smtClean="0"/>
              <a:t>d.  Selected </a:t>
            </a:r>
            <a:r>
              <a:rPr lang="en-US" dirty="0"/>
              <a:t>political leaders through democratic elections</a:t>
            </a:r>
          </a:p>
        </p:txBody>
      </p:sp>
    </p:spTree>
    <p:extLst>
      <p:ext uri="{BB962C8B-B14F-4D97-AF65-F5344CB8AC3E}">
        <p14:creationId xmlns:p14="http://schemas.microsoft.com/office/powerpoint/2010/main" val="177122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of Songhai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Took over important Gold and Salt trade routes following the collapse of Mali</a:t>
            </a:r>
          </a:p>
          <a:p>
            <a:r>
              <a:rPr lang="en-US" dirty="0" smtClean="0"/>
              <a:t>Songhai built impressive empire of wealth and learning but lacked modern weapons and were eventually conquered by Morocco.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21" y="4366985"/>
            <a:ext cx="36068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Bantu of West Africa </a:t>
            </a:r>
            <a:endParaRPr lang="en-US" dirty="0"/>
          </a:p>
        </p:txBody>
      </p:sp>
      <p:pic>
        <p:nvPicPr>
          <p:cNvPr id="4" name="Content Placeholder 3" descr="Screen Shot 2012-10-07 at 4.10.5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6" r="-20846"/>
          <a:stretch/>
        </p:blipFill>
        <p:spPr>
          <a:xfrm>
            <a:off x="-655797" y="1417638"/>
            <a:ext cx="6115683" cy="5446781"/>
          </a:xfrm>
        </p:spPr>
      </p:pic>
      <p:sp>
        <p:nvSpPr>
          <p:cNvPr id="5" name="TextBox 4"/>
          <p:cNvSpPr txBox="1"/>
          <p:nvPr/>
        </p:nvSpPr>
        <p:spPr>
          <a:xfrm>
            <a:off x="4936156" y="1230839"/>
            <a:ext cx="36399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*The primary reason the Bantu-speaking people of West Africa migrated southward and eastward between 500 BC and AD 1500 was to find land for farming and grazing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584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 Traders become Middlemen</a:t>
            </a:r>
            <a:endParaRPr lang="en-US" dirty="0"/>
          </a:p>
        </p:txBody>
      </p:sp>
      <p:pic>
        <p:nvPicPr>
          <p:cNvPr id="4" name="Content Placeholder 3" descr="Screen Shot 2012-10-07 at 4.39.4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r="5110"/>
          <a:stretch/>
        </p:blipFill>
        <p:spPr>
          <a:xfrm>
            <a:off x="196398" y="1600200"/>
            <a:ext cx="6019236" cy="4750406"/>
          </a:xfrm>
        </p:spPr>
      </p:pic>
      <p:sp>
        <p:nvSpPr>
          <p:cNvPr id="5" name="TextBox 4"/>
          <p:cNvSpPr txBox="1"/>
          <p:nvPr/>
        </p:nvSpPr>
        <p:spPr>
          <a:xfrm>
            <a:off x="6215634" y="1806977"/>
            <a:ext cx="283180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*Once Arab traders reach Imperial China, they become the middlemen in trade between China and Europe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Who used to be the middlemen in trade?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65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of 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started using Camels in trade because they </a:t>
            </a:r>
            <a:r>
              <a:rPr lang="en-US" dirty="0" smtClean="0"/>
              <a:t>could </a:t>
            </a:r>
            <a:r>
              <a:rPr lang="en-US" dirty="0" smtClean="0"/>
              <a:t>last longer without water</a:t>
            </a:r>
          </a:p>
          <a:p>
            <a:r>
              <a:rPr lang="en-US" dirty="0" smtClean="0"/>
              <a:t>Kingdom of Ghana began to grow rich from taxing goods that were carried through their region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402" y="4255836"/>
            <a:ext cx="3507614" cy="2401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of 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97"/>
            <a:ext cx="8229600" cy="4525963"/>
          </a:xfrm>
        </p:spPr>
        <p:txBody>
          <a:bodyPr/>
          <a:lstStyle/>
          <a:p>
            <a:r>
              <a:rPr lang="en-US" dirty="0" smtClean="0"/>
              <a:t>Gold &amp; Salt were two most important items</a:t>
            </a:r>
          </a:p>
          <a:p>
            <a:pPr lvl="1"/>
            <a:r>
              <a:rPr lang="en-US" dirty="0" smtClean="0"/>
              <a:t>*The trade across the Sahara Desert between the Arab merchants and West African Kingdoms were primarily based on the exchange of Gold and Salt</a:t>
            </a:r>
          </a:p>
          <a:p>
            <a:pPr lvl="1"/>
            <a:r>
              <a:rPr lang="en-US" dirty="0" smtClean="0"/>
              <a:t>Gold – two-thirds of the world’s gold supply came from West Africa</a:t>
            </a:r>
          </a:p>
          <a:p>
            <a:pPr lvl="1"/>
            <a:r>
              <a:rPr lang="en-US" dirty="0" smtClean="0"/>
              <a:t>Salt – Essential to human life and plentiful in the Sahara desert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868" y="4687664"/>
            <a:ext cx="2431604" cy="207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10-07 at 3.40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r="7504"/>
          <a:stretch>
            <a:fillRect/>
          </a:stretch>
        </p:blipFill>
        <p:spPr>
          <a:xfrm>
            <a:off x="457200" y="6547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4923357"/>
            <a:ext cx="8485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*Based on the map, which conclusion can best be drawn about this region? </a:t>
            </a:r>
          </a:p>
          <a:p>
            <a:pPr marL="342900" indent="-342900">
              <a:buAutoNum type="alphaUcPeriod"/>
            </a:pPr>
            <a:r>
              <a:rPr lang="en-US" dirty="0" smtClean="0"/>
              <a:t>The Sahara Desert acted as a barrier to trade</a:t>
            </a:r>
          </a:p>
          <a:p>
            <a:pPr marL="342900" indent="-342900">
              <a:buAutoNum type="alphaUcPeriod"/>
            </a:pPr>
            <a:r>
              <a:rPr lang="en-US" dirty="0" smtClean="0"/>
              <a:t>Rivers served as the primary trade routes for the entire region?</a:t>
            </a:r>
          </a:p>
          <a:p>
            <a:pPr marL="342900" indent="-342900">
              <a:buAutoNum type="alphaUcPeriod"/>
            </a:pPr>
            <a:r>
              <a:rPr lang="en-US" dirty="0" smtClean="0"/>
              <a:t>The economy of the region was influenced by extensive trade connections</a:t>
            </a:r>
          </a:p>
          <a:p>
            <a:pPr marL="342900" indent="-342900">
              <a:buAutoNum type="alphaUcPeriod"/>
            </a:pPr>
            <a:r>
              <a:rPr lang="en-US" dirty="0" smtClean="0"/>
              <a:t>Goods from the Gulf of Guinea were exchanged directly with Italian cities.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7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10-07 at 3.40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r="7504"/>
          <a:stretch>
            <a:fillRect/>
          </a:stretch>
        </p:blipFill>
        <p:spPr>
          <a:xfrm>
            <a:off x="457200" y="6547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4923357"/>
            <a:ext cx="8485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*Based on the map, which conclusion can best be drawn about this region? </a:t>
            </a:r>
          </a:p>
          <a:p>
            <a:pPr marL="342900" indent="-342900">
              <a:buAutoNum type="alphaUcPeriod"/>
            </a:pPr>
            <a:r>
              <a:rPr lang="en-US" dirty="0" smtClean="0"/>
              <a:t>The Sahara Desert acted as a barrier to trade</a:t>
            </a:r>
          </a:p>
          <a:p>
            <a:pPr marL="342900" indent="-342900">
              <a:buAutoNum type="alphaUcPeriod"/>
            </a:pPr>
            <a:r>
              <a:rPr lang="en-US" dirty="0" smtClean="0"/>
              <a:t>Rivers served as the primary trade routes for the entire region?</a:t>
            </a:r>
          </a:p>
          <a:p>
            <a:pPr marL="342900" indent="-342900"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The economy of the region was influenced by extensive trade connections</a:t>
            </a:r>
          </a:p>
          <a:p>
            <a:pPr marL="342900" indent="-342900">
              <a:buAutoNum type="alphaUcPeriod"/>
            </a:pPr>
            <a:r>
              <a:rPr lang="en-US" dirty="0" smtClean="0"/>
              <a:t>Goods from the Gulf of Guinea were exchanged directly with Italian cities.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3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503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 smtClean="0"/>
              <a:t>Islam spread through North Africa by conquest, but south of the Sahara, Islam spread through trade</a:t>
            </a:r>
          </a:p>
          <a:p>
            <a:r>
              <a:rPr lang="en-US" sz="3800" dirty="0" smtClean="0"/>
              <a:t>Muslim merchants and teachers settled in the states south of the Sahara and introduced their faith</a:t>
            </a:r>
          </a:p>
          <a:p>
            <a:r>
              <a:rPr lang="en-US" sz="3800" dirty="0" smtClean="0"/>
              <a:t>Ghana rulers converted to Islam</a:t>
            </a:r>
          </a:p>
          <a:p>
            <a:pPr lvl="1"/>
            <a:r>
              <a:rPr lang="en-US" sz="3800" dirty="0" smtClean="0"/>
              <a:t>By the 11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century, Muslim advisers were helping the king run the kingdom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*Impact of Muslim Expansion into West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4559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*The interaction of Muslim traders with the civilization of West Africa had a tremendous impact</a:t>
            </a:r>
          </a:p>
          <a:p>
            <a:pPr lvl="1"/>
            <a:r>
              <a:rPr lang="en-US" sz="2000" dirty="0" smtClean="0"/>
              <a:t>*Expanded the influence of Islamic beliefs</a:t>
            </a:r>
          </a:p>
          <a:p>
            <a:pPr lvl="1"/>
            <a:r>
              <a:rPr lang="en-US" sz="2000" dirty="0" smtClean="0"/>
              <a:t>*Increased trade of gold and salt</a:t>
            </a:r>
          </a:p>
          <a:p>
            <a:pPr lvl="1"/>
            <a:r>
              <a:rPr lang="en-US" sz="2000" dirty="0" smtClean="0"/>
              <a:t>*The rise of Civilization of Ghana and Mali</a:t>
            </a:r>
          </a:p>
          <a:p>
            <a:r>
              <a:rPr lang="en-US" sz="2400" dirty="0" smtClean="0"/>
              <a:t>*West Africa trade routes were similar to the impact of the Silk Road in Asia because ideas were exchanged as merchants interacted with each other.</a:t>
            </a:r>
          </a:p>
          <a:p>
            <a:r>
              <a:rPr lang="en-US" sz="2400" dirty="0" smtClean="0"/>
              <a:t>*The expansion of Islam into Africa caused numerous political, economic and social changes.  </a:t>
            </a:r>
            <a:endParaRPr lang="en-US" sz="2400" dirty="0"/>
          </a:p>
          <a:p>
            <a:pPr lvl="1"/>
            <a:r>
              <a:rPr lang="en-US" sz="2000" dirty="0" smtClean="0"/>
              <a:t>*Economic example:  Sub-Saharan Africa and West Africa was pulled into the Arab trading zone.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019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of 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Wealth was built on gold</a:t>
            </a:r>
          </a:p>
          <a:p>
            <a:r>
              <a:rPr lang="en-US" dirty="0" smtClean="0"/>
              <a:t>New deposits of gold were found so trade routes started to go through Mali</a:t>
            </a:r>
          </a:p>
          <a:p>
            <a:r>
              <a:rPr lang="en-US" dirty="0" smtClean="0"/>
              <a:t>Helped trade Gold and Salt throughout North &amp; West Africa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885" y="4002744"/>
            <a:ext cx="3873307" cy="2544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of 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95"/>
            <a:ext cx="4531329" cy="452596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Mansa Musa – Mali’s most famous ruler</a:t>
            </a:r>
          </a:p>
          <a:p>
            <a:pPr lvl="1"/>
            <a:r>
              <a:rPr lang="en-US" sz="3600" dirty="0" smtClean="0"/>
              <a:t>Skilled military leader</a:t>
            </a:r>
          </a:p>
          <a:p>
            <a:pPr lvl="1"/>
            <a:r>
              <a:rPr lang="en-US" sz="3600" dirty="0" smtClean="0"/>
              <a:t>Expanded empire to twice the size of Ghana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 descr="Screen Shot 2012-10-07 at 4.16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"/>
          <a:stretch/>
        </p:blipFill>
        <p:spPr>
          <a:xfrm>
            <a:off x="5124761" y="1417638"/>
            <a:ext cx="3700092" cy="4998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894</Words>
  <Application>Microsoft Macintosh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Kingdoms of Ghana, Mali, and Songhai</vt:lpstr>
      <vt:lpstr>Kingdom of Ghana</vt:lpstr>
      <vt:lpstr>Kingdom of Ghana</vt:lpstr>
      <vt:lpstr>PowerPoint Presentation</vt:lpstr>
      <vt:lpstr>PowerPoint Presentation</vt:lpstr>
      <vt:lpstr>Islamic Influence</vt:lpstr>
      <vt:lpstr>*Impact of Muslim Expansion into West Africa</vt:lpstr>
      <vt:lpstr>Empire of Mali</vt:lpstr>
      <vt:lpstr>Empire of Mali</vt:lpstr>
      <vt:lpstr>Mali’s Golden Age Under Mansa Musa</vt:lpstr>
      <vt:lpstr>Muslim Architecture in Africa</vt:lpstr>
      <vt:lpstr>Timbuktu</vt:lpstr>
      <vt:lpstr>Timbuktu</vt:lpstr>
      <vt:lpstr>Empire of Songhai</vt:lpstr>
      <vt:lpstr>Bantu of West Africa </vt:lpstr>
      <vt:lpstr>Arab Traders become Middlemen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Kingdoms of Ghana, Mali, and Songhai</dc:title>
  <dc:creator>Default User</dc:creator>
  <cp:lastModifiedBy>Technology  Services Department</cp:lastModifiedBy>
  <cp:revision>13</cp:revision>
  <cp:lastPrinted>2011-10-31T12:52:49Z</cp:lastPrinted>
  <dcterms:created xsi:type="dcterms:W3CDTF">2011-10-31T12:27:40Z</dcterms:created>
  <dcterms:modified xsi:type="dcterms:W3CDTF">2012-10-15T13:48:30Z</dcterms:modified>
</cp:coreProperties>
</file>