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16"/>
  </p:notesMasterIdLst>
  <p:sldIdLst>
    <p:sldId id="256" r:id="rId2"/>
    <p:sldId id="257" r:id="rId3"/>
    <p:sldId id="258" r:id="rId4"/>
    <p:sldId id="267" r:id="rId5"/>
    <p:sldId id="260" r:id="rId6"/>
    <p:sldId id="273" r:id="rId7"/>
    <p:sldId id="272" r:id="rId8"/>
    <p:sldId id="270" r:id="rId9"/>
    <p:sldId id="271" r:id="rId10"/>
    <p:sldId id="263" r:id="rId11"/>
    <p:sldId id="264" r:id="rId12"/>
    <p:sldId id="268" r:id="rId13"/>
    <p:sldId id="265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DBFF"/>
    <a:srgbClr val="12FF29"/>
    <a:srgbClr val="FF2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-21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5CAF2-A88E-6742-B846-D4D70CF3EDDA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F138C-AEA9-3D46-A3D9-26FE43D568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08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33D8-9DBC-5A40-9603-3E66C9463973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33D8-9DBC-5A40-9603-3E66C9463973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26BC-5A87-1A4F-BD70-EC6BCF6CDF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33D8-9DBC-5A40-9603-3E66C9463973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26BC-5A87-1A4F-BD70-EC6BCF6CDF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33D8-9DBC-5A40-9603-3E66C9463973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26BC-5A87-1A4F-BD70-EC6BCF6CDF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33D8-9DBC-5A40-9603-3E66C9463973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26BC-5A87-1A4F-BD70-EC6BCF6CDF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33D8-9DBC-5A40-9603-3E66C9463973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26BC-5A87-1A4F-BD70-EC6BCF6CDF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33D8-9DBC-5A40-9603-3E66C9463973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26BC-5A87-1A4F-BD70-EC6BCF6CDF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33D8-9DBC-5A40-9603-3E66C9463973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CF26BC-5A87-1A4F-BD70-EC6BCF6CDF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33D8-9DBC-5A40-9603-3E66C9463973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26BC-5A87-1A4F-BD70-EC6BCF6CDF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33D8-9DBC-5A40-9603-3E66C9463973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8CF26BC-5A87-1A4F-BD70-EC6BCF6CDF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09F33D8-9DBC-5A40-9603-3E66C9463973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26BC-5A87-1A4F-BD70-EC6BCF6CDF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09F33D8-9DBC-5A40-9603-3E66C9463973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8CF26BC-5A87-1A4F-BD70-EC6BCF6CDF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Qy60cJciNHQ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NIC4zom3w0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5850" y="916448"/>
            <a:ext cx="6480048" cy="2301240"/>
          </a:xfrm>
        </p:spPr>
        <p:txBody>
          <a:bodyPr/>
          <a:lstStyle/>
          <a:p>
            <a:r>
              <a:rPr lang="en-US" dirty="0" smtClean="0"/>
              <a:t>Ch. 7 Sec.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9836" y="-876300"/>
            <a:ext cx="6480048" cy="1752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Han Emperors in China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08" y="1698217"/>
            <a:ext cx="5540228" cy="51597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Ch. 12 sec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Two Great Dynasties in China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856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ACE500"/>
                </a:solidFill>
              </a:rPr>
              <a:t>Tang Dynasty (~300 yrs)</a:t>
            </a:r>
            <a:endParaRPr lang="en-US" dirty="0">
              <a:solidFill>
                <a:srgbClr val="ACE5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5292"/>
            <a:ext cx="6410228" cy="5227290"/>
          </a:xfrm>
        </p:spPr>
        <p:txBody>
          <a:bodyPr>
            <a:normAutofit/>
          </a:bodyPr>
          <a:lstStyle/>
          <a:p>
            <a:r>
              <a:rPr lang="en-US" dirty="0" smtClean="0"/>
              <a:t>After Han dynasty collapsed, Sui Dynasty united China</a:t>
            </a:r>
          </a:p>
          <a:p>
            <a:r>
              <a:rPr lang="en-US" dirty="0" smtClean="0"/>
              <a:t>Tang Dynasty replaced Sui </a:t>
            </a:r>
          </a:p>
          <a:p>
            <a:r>
              <a:rPr lang="en-US" dirty="0" smtClean="0"/>
              <a:t>*Formed by Tang </a:t>
            </a:r>
            <a:r>
              <a:rPr lang="en-US" dirty="0" err="1" smtClean="0"/>
              <a:t>Taizong</a:t>
            </a:r>
            <a:endParaRPr lang="en-US" dirty="0" smtClean="0"/>
          </a:p>
          <a:p>
            <a:pPr lvl="1"/>
            <a:r>
              <a:rPr lang="en-US" sz="2400" dirty="0" smtClean="0"/>
              <a:t>*Empress Wu Zhao (only woman emperor in China) takes over  after death of Tang </a:t>
            </a:r>
            <a:r>
              <a:rPr lang="en-US" sz="2400" dirty="0" err="1" smtClean="0"/>
              <a:t>Taizong</a:t>
            </a:r>
            <a:endParaRPr lang="en-US" sz="2400" dirty="0" smtClean="0"/>
          </a:p>
          <a:p>
            <a:pPr lvl="1"/>
            <a:r>
              <a:rPr lang="en-US" sz="2400" dirty="0" smtClean="0"/>
              <a:t>Strengthened central government </a:t>
            </a:r>
          </a:p>
          <a:p>
            <a:pPr lvl="1"/>
            <a:r>
              <a:rPr lang="en-US" sz="2400" dirty="0" smtClean="0"/>
              <a:t>Promoted foreign trade and agricultural improvements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960" y="476216"/>
            <a:ext cx="2812388" cy="3859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00" y="1143000"/>
            <a:ext cx="3390900" cy="24003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0448" y="0"/>
            <a:ext cx="91440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E5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Song Dynasty: (~300 yrs)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ACE5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12700" y="1473911"/>
            <a:ext cx="9144000" cy="58169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Formed by Song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Taizu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Very similar to Tang Dynasty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Korea &amp; other territories paid                                      tribute to Song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noProof="0" dirty="0" smtClean="0"/>
              <a:t>*China became the </a:t>
            </a:r>
            <a:r>
              <a:rPr lang="en-US" sz="3000" noProof="0" dirty="0" err="1" smtClean="0"/>
              <a:t>w</a:t>
            </a:r>
            <a:r>
              <a:rPr lang="en-US" sz="3000" dirty="0" err="1" smtClean="0"/>
              <a:t>orld’s</a:t>
            </a:r>
            <a:r>
              <a:rPr lang="en-US" sz="3000" dirty="0" smtClean="0"/>
              <a:t> greatest sea power because of the magnetic compass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000" y="4244801"/>
            <a:ext cx="2292096" cy="2302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856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ACE500"/>
                </a:solidFill>
              </a:rPr>
              <a:t>Impact of Tang &amp; Song</a:t>
            </a:r>
            <a:endParaRPr lang="en-US" dirty="0">
              <a:solidFill>
                <a:srgbClr val="ACE5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6680"/>
            <a:ext cx="5014252" cy="549384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*Inventions during the Tang and Song Dynasties:	</a:t>
            </a:r>
          </a:p>
          <a:p>
            <a:pPr lvl="1"/>
            <a:r>
              <a:rPr lang="en-US" dirty="0" smtClean="0"/>
              <a:t>Porcelain</a:t>
            </a:r>
          </a:p>
          <a:p>
            <a:pPr lvl="1"/>
            <a:r>
              <a:rPr lang="en-US" dirty="0" smtClean="0"/>
              <a:t>Paper Money</a:t>
            </a:r>
          </a:p>
          <a:p>
            <a:pPr lvl="1"/>
            <a:r>
              <a:rPr lang="en-US" dirty="0" smtClean="0"/>
              <a:t>Magnetic Compass</a:t>
            </a:r>
          </a:p>
          <a:p>
            <a:pPr lvl="1"/>
            <a:r>
              <a:rPr lang="en-US" dirty="0" smtClean="0"/>
              <a:t>Gunpowder</a:t>
            </a:r>
          </a:p>
          <a:p>
            <a:pPr lvl="1"/>
            <a:r>
              <a:rPr lang="en-US" dirty="0" smtClean="0"/>
              <a:t>Mechanical Clock</a:t>
            </a:r>
          </a:p>
          <a:p>
            <a:pPr lvl="1"/>
            <a:r>
              <a:rPr lang="en-US" u="sng" dirty="0" smtClean="0"/>
              <a:t>*Moveable type</a:t>
            </a:r>
            <a:r>
              <a:rPr lang="en-US" dirty="0" smtClean="0"/>
              <a:t>: made printing faster because the the individual type could be reused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700" y="216327"/>
            <a:ext cx="3162300" cy="256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252" y="2193900"/>
            <a:ext cx="1526891" cy="20384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4232378"/>
            <a:ext cx="35052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856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ACE500"/>
                </a:solidFill>
              </a:rPr>
              <a:t>Impact of Tang &amp; Song</a:t>
            </a:r>
            <a:endParaRPr lang="en-US" dirty="0">
              <a:solidFill>
                <a:srgbClr val="ACE5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1064"/>
            <a:ext cx="5014252" cy="58169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Gentry could increase social status through employment or by passing the civil service exam</a:t>
            </a:r>
          </a:p>
          <a:p>
            <a:r>
              <a:rPr lang="en-US" sz="2800" dirty="0" smtClean="0"/>
              <a:t>Women began to have less power</a:t>
            </a:r>
          </a:p>
          <a:p>
            <a:pPr lvl="1"/>
            <a:r>
              <a:rPr lang="en-US" sz="2400" dirty="0" smtClean="0"/>
              <a:t>*Foot binding</a:t>
            </a:r>
          </a:p>
          <a:p>
            <a:pPr lvl="2"/>
            <a:r>
              <a:rPr lang="en-US" sz="2000" dirty="0" smtClean="0"/>
              <a:t>Shows the inferiority of women</a:t>
            </a:r>
          </a:p>
          <a:p>
            <a:pPr lvl="1"/>
            <a:r>
              <a:rPr lang="en-US" sz="2400" dirty="0" smtClean="0"/>
              <a:t>*Women were expected to dedicate their lives to the family</a:t>
            </a:r>
          </a:p>
          <a:p>
            <a:r>
              <a:rPr lang="en-US" sz="2800" dirty="0" smtClean="0">
                <a:hlinkClick r:id="rId2"/>
              </a:rPr>
              <a:t>http://youtu.be/Qy60cJciNHQ</a:t>
            </a:r>
            <a:endParaRPr lang="en-US" sz="2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667" y="1126144"/>
            <a:ext cx="3263900" cy="248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667" y="3925260"/>
            <a:ext cx="3352800" cy="242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856"/>
            <a:ext cx="7924800" cy="1143000"/>
          </a:xfrm>
        </p:spPr>
        <p:txBody>
          <a:bodyPr/>
          <a:lstStyle/>
          <a:p>
            <a:r>
              <a:rPr lang="en-US" dirty="0" smtClean="0">
                <a:solidFill>
                  <a:srgbClr val="ACE500"/>
                </a:solidFill>
              </a:rPr>
              <a:t>Start of Han Dynasty</a:t>
            </a:r>
            <a:endParaRPr lang="en-US" dirty="0">
              <a:solidFill>
                <a:srgbClr val="ACE5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41064"/>
            <a:ext cx="4568911" cy="5816936"/>
          </a:xfrm>
        </p:spPr>
        <p:txBody>
          <a:bodyPr>
            <a:normAutofit/>
          </a:bodyPr>
          <a:lstStyle/>
          <a:p>
            <a:r>
              <a:rPr lang="en-US" dirty="0" smtClean="0"/>
              <a:t>Han = “the people”</a:t>
            </a:r>
          </a:p>
          <a:p>
            <a:r>
              <a:rPr lang="en-US" dirty="0" smtClean="0"/>
              <a:t>Ruled China for more than 400 years</a:t>
            </a:r>
          </a:p>
          <a:p>
            <a:r>
              <a:rPr lang="en-US" dirty="0" smtClean="0">
                <a:sym typeface="Wingdings"/>
              </a:rPr>
              <a:t>To win support of people, legalism ended</a:t>
            </a:r>
          </a:p>
          <a:p>
            <a:r>
              <a:rPr lang="en-US" dirty="0" smtClean="0">
                <a:sym typeface="Wingdings"/>
              </a:rPr>
              <a:t>Established a centralized government: central authority controls the running of the state.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911" y="1174071"/>
            <a:ext cx="4344173" cy="521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856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ACE500"/>
                </a:solidFill>
              </a:rPr>
              <a:t>Han Politics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1704"/>
            <a:ext cx="9144000" cy="3647229"/>
          </a:xfrm>
        </p:spPr>
        <p:txBody>
          <a:bodyPr>
            <a:normAutofit/>
          </a:bodyPr>
          <a:lstStyle/>
          <a:p>
            <a:r>
              <a:rPr lang="en-US" dirty="0" smtClean="0"/>
              <a:t>First Emperor = </a:t>
            </a:r>
            <a:r>
              <a:rPr lang="en-US" dirty="0" err="1" smtClean="0"/>
              <a:t>Lui</a:t>
            </a:r>
            <a:r>
              <a:rPr lang="en-US" dirty="0" smtClean="0"/>
              <a:t> Bang</a:t>
            </a:r>
          </a:p>
          <a:p>
            <a:r>
              <a:rPr lang="en-US" dirty="0" smtClean="0"/>
              <a:t>After Emperor Bang died, his son took over.  But his son was only an infant.  </a:t>
            </a:r>
          </a:p>
          <a:p>
            <a:r>
              <a:rPr lang="en-US" dirty="0" smtClean="0"/>
              <a:t>*Empress Lu controlled the empire for her infant son.</a:t>
            </a:r>
          </a:p>
          <a:p>
            <a:pPr lvl="1"/>
            <a:r>
              <a:rPr lang="en-US" dirty="0" smtClean="0"/>
              <a:t>*Outlived her son, and continued to name one infant after another “emperor” so she can maintain her power.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16856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ACE500"/>
                </a:solidFill>
              </a:rPr>
              <a:t>Han Politics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583671"/>
            <a:ext cx="9144000" cy="4155176"/>
          </a:xfrm>
        </p:spPr>
        <p:txBody>
          <a:bodyPr>
            <a:normAutofit/>
          </a:bodyPr>
          <a:lstStyle/>
          <a:p>
            <a:r>
              <a:rPr lang="en-US" dirty="0" smtClean="0"/>
              <a:t>*</a:t>
            </a:r>
            <a:r>
              <a:rPr lang="en-US" dirty="0" err="1" smtClean="0"/>
              <a:t>Wudi</a:t>
            </a:r>
            <a:r>
              <a:rPr lang="en-US" dirty="0" smtClean="0"/>
              <a:t>: </a:t>
            </a:r>
            <a:r>
              <a:rPr lang="en-US" dirty="0" err="1" smtClean="0"/>
              <a:t>Lui</a:t>
            </a:r>
            <a:r>
              <a:rPr lang="en-US" dirty="0" smtClean="0"/>
              <a:t> Bang’s great-grandson</a:t>
            </a:r>
          </a:p>
          <a:p>
            <a:pPr lvl="1"/>
            <a:r>
              <a:rPr lang="en-US" dirty="0" smtClean="0"/>
              <a:t>Continued Centralized policies</a:t>
            </a:r>
          </a:p>
          <a:p>
            <a:pPr lvl="1"/>
            <a:r>
              <a:rPr lang="en-US" dirty="0" smtClean="0"/>
              <a:t>Favored Confucian scholars at government advisors</a:t>
            </a:r>
          </a:p>
          <a:p>
            <a:pPr lvl="1"/>
            <a:r>
              <a:rPr lang="en-US" dirty="0" smtClean="0"/>
              <a:t>*Improved bureaucracy by setting up schools for job applicants to study for Civil Service Exams</a:t>
            </a:r>
          </a:p>
          <a:p>
            <a:pPr lvl="1"/>
            <a:r>
              <a:rPr lang="en-US" dirty="0" smtClean="0"/>
              <a:t>Expanded empire to Vietnam </a:t>
            </a:r>
          </a:p>
          <a:p>
            <a:r>
              <a:rPr lang="en-US" dirty="0" smtClean="0"/>
              <a:t>Agricultural Technology increased food production = more people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856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ACE500"/>
                </a:solidFill>
              </a:rPr>
              <a:t>Rise of Han Economy</a:t>
            </a:r>
            <a:endParaRPr lang="en-US" dirty="0">
              <a:solidFill>
                <a:srgbClr val="ACE5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1064"/>
            <a:ext cx="9144000" cy="336323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Silk Road: caravan route from China to Rome</a:t>
            </a:r>
          </a:p>
          <a:p>
            <a:r>
              <a:rPr lang="en-US" dirty="0" smtClean="0"/>
              <a:t>Government ran huge Silk Mills</a:t>
            </a:r>
          </a:p>
          <a:p>
            <a:r>
              <a:rPr lang="en-US" dirty="0" smtClean="0"/>
              <a:t>*Silk was the most valuable trade good on the Silk Road</a:t>
            </a:r>
          </a:p>
          <a:p>
            <a:pPr lvl="1"/>
            <a:r>
              <a:rPr lang="en-US" dirty="0" smtClean="0"/>
              <a:t>*Silk Production was closely guarded secret!</a:t>
            </a:r>
          </a:p>
          <a:p>
            <a:r>
              <a:rPr lang="en-US" dirty="0" smtClean="0"/>
              <a:t>Commerce expanded to most of Asia, through India and all the way to Rome.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04296"/>
            <a:ext cx="9144000" cy="2837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our secrets? </a:t>
            </a:r>
            <a:endParaRPr lang="en-US" dirty="0"/>
          </a:p>
        </p:txBody>
      </p:sp>
      <p:pic>
        <p:nvPicPr>
          <p:cNvPr id="4" name="Content Placeholder 3" descr="Screen Shot 2012-09-12 at 7.48.4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9" b="108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8000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ACE500"/>
                </a:solidFill>
                <a:latin typeface="Franklin Gothic Book" charset="0"/>
              </a:rPr>
              <a:t>Han Technology</a:t>
            </a:r>
            <a:endParaRPr lang="en-US">
              <a:latin typeface="Franklin Gothic Book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*Innovations from the Han Dynasty</a:t>
            </a:r>
          </a:p>
          <a:p>
            <a:pPr lvl="1" eaLnBrk="1" hangingPunct="1"/>
            <a:r>
              <a:rPr lang="en-US">
                <a:latin typeface="Arial" charset="0"/>
              </a:rPr>
              <a:t>Civil Service </a:t>
            </a:r>
          </a:p>
          <a:p>
            <a:pPr lvl="1" eaLnBrk="1" hangingPunct="1"/>
            <a:r>
              <a:rPr lang="en-US">
                <a:latin typeface="Arial" charset="0"/>
              </a:rPr>
              <a:t>The Great Wall</a:t>
            </a:r>
          </a:p>
          <a:p>
            <a:pPr lvl="1" eaLnBrk="1" hangingPunct="1"/>
            <a:r>
              <a:rPr lang="en-US">
                <a:latin typeface="Arial" charset="0"/>
              </a:rPr>
              <a:t>Paper</a:t>
            </a:r>
          </a:p>
          <a:p>
            <a:pPr lvl="1" eaLnBrk="1" hangingPunct="1"/>
            <a:r>
              <a:rPr lang="en-US">
                <a:latin typeface="Arial" charset="0"/>
              </a:rPr>
              <a:t>Wheel Barrel</a:t>
            </a:r>
          </a:p>
          <a:p>
            <a:pPr lvl="1" eaLnBrk="1" hangingPunct="1"/>
            <a:r>
              <a:rPr lang="en-US">
                <a:latin typeface="Arial" charset="0"/>
              </a:rPr>
              <a:t>Silk</a:t>
            </a:r>
          </a:p>
          <a:p>
            <a:pPr lvl="1"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604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CE500"/>
                </a:solidFill>
              </a:rPr>
              <a:t>Decline of Han Dynasty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Historians site the following reasons for the decline: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Political crises due to civil war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Tension between social classes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Barbarian invasions by nomads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770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Chinese Dynasties Song Parody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youtu.be</a:t>
            </a:r>
            <a:r>
              <a:rPr lang="en-US" dirty="0">
                <a:hlinkClick r:id="rId2"/>
              </a:rPr>
              <a:t>/NIC4zom3w0g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788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363</TotalTime>
  <Words>435</Words>
  <Application>Microsoft Macintosh PowerPoint</Application>
  <PresentationFormat>On-screen Show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Technic</vt:lpstr>
      <vt:lpstr>Ch. 7 Sec. 3</vt:lpstr>
      <vt:lpstr>Start of Han Dynasty</vt:lpstr>
      <vt:lpstr>Han Politics</vt:lpstr>
      <vt:lpstr>Han Politics</vt:lpstr>
      <vt:lpstr>Rise of Han Economy</vt:lpstr>
      <vt:lpstr>What are our secrets? </vt:lpstr>
      <vt:lpstr>Han Technology</vt:lpstr>
      <vt:lpstr>Decline of Han Dynasty </vt:lpstr>
      <vt:lpstr>Chinese Dynasties Song Parody</vt:lpstr>
      <vt:lpstr>Ch. 12 sec 1</vt:lpstr>
      <vt:lpstr>Tang Dynasty (~300 yrs)</vt:lpstr>
      <vt:lpstr>PowerPoint Presentation</vt:lpstr>
      <vt:lpstr>Impact of Tang &amp; Song</vt:lpstr>
      <vt:lpstr>Impact of Tang &amp; Song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4 Section 4. </dc:title>
  <dc:creator>Pri Martin</dc:creator>
  <cp:lastModifiedBy>Technology  Services Department</cp:lastModifiedBy>
  <cp:revision>41</cp:revision>
  <dcterms:created xsi:type="dcterms:W3CDTF">2011-08-17T18:58:45Z</dcterms:created>
  <dcterms:modified xsi:type="dcterms:W3CDTF">2012-09-12T12:59:12Z</dcterms:modified>
</cp:coreProperties>
</file>