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F92C1-1638-D148-960B-40F50B6AA116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FA9D-5274-B742-9672-AA74D05E0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2D67-AE98-394D-A65A-2FD8F0D9ED85}" type="datetimeFigureOut">
              <a:rPr lang="en-US" smtClean="0"/>
              <a:pPr/>
              <a:t>9/8/12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CDB7-BD49-C640-BF37-E7C37DA4D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016" y="781945"/>
            <a:ext cx="5626100" cy="1470025"/>
          </a:xfrm>
        </p:spPr>
        <p:txBody>
          <a:bodyPr/>
          <a:lstStyle/>
          <a:p>
            <a:r>
              <a:rPr lang="en-US" dirty="0" smtClean="0"/>
              <a:t>An Empire Unifies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5332" y="2318200"/>
            <a:ext cx="6400800" cy="739373"/>
          </a:xfrm>
        </p:spPr>
        <p:txBody>
          <a:bodyPr/>
          <a:lstStyle/>
          <a:p>
            <a:r>
              <a:rPr lang="en-US" dirty="0" smtClean="0"/>
              <a:t>Zhou and Qin Dynasties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32100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88" y="4311973"/>
            <a:ext cx="32893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16" y="3429000"/>
            <a:ext cx="2540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by peasants who were forced to work or face death</a:t>
            </a:r>
          </a:p>
          <a:p>
            <a:r>
              <a:rPr lang="en-US" dirty="0" smtClean="0"/>
              <a:t>1,400 miles long and 20-25 ft. high</a:t>
            </a:r>
          </a:p>
          <a:p>
            <a:r>
              <a:rPr lang="en-US" dirty="0" smtClean="0"/>
              <a:t>Visible from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690" y="3606379"/>
            <a:ext cx="3561110" cy="2670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Ruled China from 1027 BC to 256 BC</a:t>
            </a:r>
          </a:p>
          <a:p>
            <a:r>
              <a:rPr lang="en-US" dirty="0" smtClean="0"/>
              <a:t>Did not follow Chinese values of social order, harmony, and respect for authority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02" y="1600200"/>
            <a:ext cx="40386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Confucius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59" y="1518418"/>
            <a:ext cx="8754835" cy="4828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China’s </a:t>
            </a:r>
            <a:r>
              <a:rPr lang="en-US" sz="2400" dirty="0" smtClean="0"/>
              <a:t>most influential scholar</a:t>
            </a:r>
          </a:p>
          <a:p>
            <a:r>
              <a:rPr lang="en-US" sz="2400" dirty="0" smtClean="0"/>
              <a:t>*Wanted </a:t>
            </a:r>
            <a:r>
              <a:rPr lang="en-US" sz="2400" dirty="0" smtClean="0"/>
              <a:t>to restore China’s ancient values of </a:t>
            </a:r>
            <a:r>
              <a:rPr lang="en-US" sz="2400" dirty="0" smtClean="0"/>
              <a:t>conformity and </a:t>
            </a:r>
            <a:r>
              <a:rPr lang="en-US" sz="2400" dirty="0" smtClean="0"/>
              <a:t>respect</a:t>
            </a:r>
          </a:p>
          <a:p>
            <a:r>
              <a:rPr lang="en-US" sz="2400" dirty="0" smtClean="0"/>
              <a:t>Confucianism became foundation for Chinese government and social order</a:t>
            </a:r>
          </a:p>
          <a:p>
            <a:pPr lvl="1"/>
            <a:r>
              <a:rPr lang="en-US" sz="2400" b="1" u="sng" dirty="0" smtClean="0"/>
              <a:t>Bureaucracy</a:t>
            </a:r>
            <a:r>
              <a:rPr lang="en-US" sz="2400" dirty="0" smtClean="0"/>
              <a:t> – civil service exam to see who can get governments jobs</a:t>
            </a:r>
          </a:p>
          <a:p>
            <a:pPr lvl="1"/>
            <a:r>
              <a:rPr lang="en-US" sz="2400" dirty="0" smtClean="0"/>
              <a:t>Education became very important in order to get better </a:t>
            </a:r>
            <a:r>
              <a:rPr lang="en-US" sz="2400" dirty="0" smtClean="0"/>
              <a:t>jobs</a:t>
            </a:r>
          </a:p>
          <a:p>
            <a:r>
              <a:rPr lang="en-US" sz="2400" dirty="0" smtClean="0"/>
              <a:t>*The teaching of Confucius had a philosophical impact on China giving the Scholars higher status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20574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306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*Believed social order, harmony, and good government could be restored in China if society was organized around five basic relationships.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Ruler and Subject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Father and Son</a:t>
            </a:r>
          </a:p>
          <a:p>
            <a:pPr marL="914400" lvl="2" indent="0">
              <a:buNone/>
            </a:pPr>
            <a:r>
              <a:rPr lang="en-US" dirty="0" smtClean="0"/>
              <a:t>-Filial </a:t>
            </a:r>
            <a:r>
              <a:rPr lang="en-US" dirty="0" smtClean="0"/>
              <a:t>Piety – respect for                                        parents/elders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Husband and Wife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Older Brother and Younger Brother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Friend and Friend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81" y="3230062"/>
            <a:ext cx="2730162" cy="1856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*Yin </a:t>
            </a:r>
            <a:r>
              <a:rPr lang="en-US" dirty="0" smtClean="0"/>
              <a:t>and Yang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*Two powers that represented the natural rhythms of life</a:t>
            </a:r>
          </a:p>
          <a:p>
            <a:pPr lvl="1"/>
            <a:r>
              <a:rPr lang="en-US" dirty="0" smtClean="0"/>
              <a:t>Yin = feminine</a:t>
            </a:r>
          </a:p>
          <a:p>
            <a:pPr lvl="1"/>
            <a:r>
              <a:rPr lang="en-US" dirty="0" smtClean="0"/>
              <a:t>Yang = masculine</a:t>
            </a:r>
          </a:p>
          <a:p>
            <a:r>
              <a:rPr lang="en-US" dirty="0" smtClean="0"/>
              <a:t>Both complement/complete                           each 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00" y="3805320"/>
            <a:ext cx="28956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6457" cy="4525963"/>
          </a:xfrm>
        </p:spPr>
        <p:txBody>
          <a:bodyPr/>
          <a:lstStyle/>
          <a:p>
            <a:r>
              <a:rPr lang="en-US" dirty="0" smtClean="0"/>
              <a:t>Replaced Zhou Dynasty</a:t>
            </a:r>
          </a:p>
          <a:p>
            <a:r>
              <a:rPr lang="en-US" dirty="0" smtClean="0"/>
              <a:t>*Shi </a:t>
            </a:r>
            <a:r>
              <a:rPr lang="en-US" dirty="0" err="1" smtClean="0"/>
              <a:t>Huangdi</a:t>
            </a:r>
            <a:r>
              <a:rPr lang="en-US" dirty="0" smtClean="0"/>
              <a:t> – First Chinese Emperor</a:t>
            </a:r>
          </a:p>
          <a:p>
            <a:pPr lvl="1"/>
            <a:r>
              <a:rPr lang="en-US" dirty="0" smtClean="0"/>
              <a:t>Began rule at age 13</a:t>
            </a:r>
          </a:p>
          <a:p>
            <a:pPr lvl="1"/>
            <a:r>
              <a:rPr lang="en-US" dirty="0" smtClean="0"/>
              <a:t>Employed Legalist ideas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57" y="1145747"/>
            <a:ext cx="4670343" cy="53358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efficient and powerful government that crushed opponents</a:t>
            </a:r>
          </a:p>
          <a:p>
            <a:r>
              <a:rPr lang="en-US" dirty="0" smtClean="0"/>
              <a:t>Burned books by Confucius and other people who disagreed with the Emperor</a:t>
            </a:r>
          </a:p>
          <a:p>
            <a:r>
              <a:rPr lang="en-US" dirty="0" smtClean="0"/>
              <a:t>Established </a:t>
            </a:r>
            <a:r>
              <a:rPr lang="en-US" dirty="0" smtClean="0"/>
              <a:t>an </a:t>
            </a:r>
            <a:r>
              <a:rPr lang="en-US" dirty="0" smtClean="0"/>
              <a:t>autocracy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14272" cy="4819650"/>
          </a:xfrm>
        </p:spPr>
        <p:txBody>
          <a:bodyPr>
            <a:normAutofit/>
          </a:bodyPr>
          <a:lstStyle/>
          <a:p>
            <a:r>
              <a:rPr lang="en-US" dirty="0" smtClean="0"/>
              <a:t>*A government in which the ruler has unlimited power and uses it in an arbitrary manner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How does the cartoon represent  an autocracy?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72" y="1285508"/>
            <a:ext cx="3815328" cy="5134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uniform standards for writing, law, currency, and measures</a:t>
            </a:r>
          </a:p>
          <a:p>
            <a:r>
              <a:rPr lang="en-US" dirty="0" smtClean="0"/>
              <a:t>Forced peasants to build over 4,000 miles worth of roads</a:t>
            </a:r>
          </a:p>
          <a:p>
            <a:r>
              <a:rPr lang="en-US" dirty="0" smtClean="0"/>
              <a:t>Irrigation systems helped improve farm production</a:t>
            </a:r>
          </a:p>
          <a:p>
            <a:r>
              <a:rPr lang="en-US" dirty="0" smtClean="0"/>
              <a:t>*Used </a:t>
            </a:r>
            <a:r>
              <a:rPr lang="en-US" dirty="0" smtClean="0"/>
              <a:t>forced labor to build the Great Wall of </a:t>
            </a:r>
            <a:r>
              <a:rPr lang="en-US" dirty="0" smtClean="0"/>
              <a:t>China to prevent invaders from entering China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319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 Empire Unifies China</vt:lpstr>
      <vt:lpstr>Zhou Dynasty</vt:lpstr>
      <vt:lpstr>Confucius </vt:lpstr>
      <vt:lpstr>Confucius</vt:lpstr>
      <vt:lpstr>*Yin and Yang</vt:lpstr>
      <vt:lpstr>Qin Dynasty</vt:lpstr>
      <vt:lpstr>Qin Dynasty</vt:lpstr>
      <vt:lpstr>Autocracy</vt:lpstr>
      <vt:lpstr>Qin Dynasty</vt:lpstr>
      <vt:lpstr>Great Wall of China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Empire Unifies China</dc:title>
  <dc:creator>Default User</dc:creator>
  <cp:lastModifiedBy>Technology  Services Department</cp:lastModifiedBy>
  <cp:revision>11</cp:revision>
  <dcterms:created xsi:type="dcterms:W3CDTF">2011-08-17T18:58:01Z</dcterms:created>
  <dcterms:modified xsi:type="dcterms:W3CDTF">2012-09-08T15:11:17Z</dcterms:modified>
</cp:coreProperties>
</file>