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586" y="146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80835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81011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406401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58536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ABDF1-D143-41FD-B701-F6D8C5B45DEF}"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71426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ABDF1-D143-41FD-B701-F6D8C5B45DEF}"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407535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ABDF1-D143-41FD-B701-F6D8C5B45DEF}" type="datetimeFigureOut">
              <a:rPr lang="en-US" smtClean="0"/>
              <a:t>5/5/2015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22728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ABDF1-D143-41FD-B701-F6D8C5B45DEF}" type="datetimeFigureOut">
              <a:rPr lang="en-US" smtClean="0"/>
              <a:t>5/5/2015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51142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ABDF1-D143-41FD-B701-F6D8C5B45DEF}" type="datetimeFigureOut">
              <a:rPr lang="en-US" smtClean="0"/>
              <a:t>5/5/2015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15643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ABDF1-D143-41FD-B701-F6D8C5B45DEF}"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40860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ABDF1-D143-41FD-B701-F6D8C5B45DEF}"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066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BABDF1-D143-41FD-B701-F6D8C5B45DEF}" type="datetimeFigureOut">
              <a:rPr lang="en-US" smtClean="0"/>
              <a:t>5/5/2015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0B9499-E9C1-40A6-813C-74A76C47334D}" type="slidenum">
              <a:rPr lang="en-US" smtClean="0"/>
              <a:t>‹#›</a:t>
            </a:fld>
            <a:endParaRPr lang="en-US"/>
          </a:p>
        </p:txBody>
      </p:sp>
    </p:spTree>
    <p:extLst>
      <p:ext uri="{BB962C8B-B14F-4D97-AF65-F5344CB8AC3E}">
        <p14:creationId xmlns:p14="http://schemas.microsoft.com/office/powerpoint/2010/main" val="427437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2590800" cy="276999"/>
          </a:xfrm>
          <a:prstGeom prst="rect">
            <a:avLst/>
          </a:prstGeom>
          <a:noFill/>
          <a:ln>
            <a:solidFill>
              <a:schemeClr val="tx1"/>
            </a:solidFill>
          </a:ln>
        </p:spPr>
        <p:txBody>
          <a:bodyPr wrap="square" rtlCol="0">
            <a:spAutoFit/>
          </a:bodyPr>
          <a:lstStyle/>
          <a:p>
            <a:r>
              <a:rPr lang="en-US" sz="1200" dirty="0" smtClean="0"/>
              <a:t>Name:</a:t>
            </a:r>
            <a:endParaRPr lang="en-US" sz="1200" dirty="0"/>
          </a:p>
        </p:txBody>
      </p:sp>
      <p:sp>
        <p:nvSpPr>
          <p:cNvPr id="5" name="TextBox 4"/>
          <p:cNvSpPr txBox="1"/>
          <p:nvPr/>
        </p:nvSpPr>
        <p:spPr>
          <a:xfrm>
            <a:off x="2971800" y="290899"/>
            <a:ext cx="3657600" cy="369332"/>
          </a:xfrm>
          <a:prstGeom prst="rect">
            <a:avLst/>
          </a:prstGeom>
          <a:noFill/>
        </p:spPr>
        <p:txBody>
          <a:bodyPr wrap="square" rtlCol="0">
            <a:spAutoFit/>
          </a:bodyPr>
          <a:lstStyle/>
          <a:p>
            <a:r>
              <a:rPr lang="en-US" dirty="0" smtClean="0"/>
              <a:t>Celebrating the Century: 1980-1989</a:t>
            </a:r>
            <a:endParaRPr lang="en-US" dirty="0"/>
          </a:p>
        </p:txBody>
      </p:sp>
      <p:sp>
        <p:nvSpPr>
          <p:cNvPr id="6" name="TextBox 5"/>
          <p:cNvSpPr txBox="1"/>
          <p:nvPr/>
        </p:nvSpPr>
        <p:spPr>
          <a:xfrm>
            <a:off x="228600" y="660231"/>
            <a:ext cx="6400800" cy="461665"/>
          </a:xfrm>
          <a:prstGeom prst="rect">
            <a:avLst/>
          </a:prstGeom>
          <a:noFill/>
          <a:ln>
            <a:solidFill>
              <a:schemeClr val="tx1"/>
            </a:solidFill>
          </a:ln>
        </p:spPr>
        <p:txBody>
          <a:bodyPr wrap="square" rtlCol="0">
            <a:spAutoFit/>
          </a:bodyPr>
          <a:lstStyle/>
          <a:p>
            <a:r>
              <a:rPr lang="en-US" sz="1200" dirty="0" smtClean="0"/>
              <a:t>Chinese troops killed more than 2,500 pro-democracy students in Beijing in response to a </a:t>
            </a:r>
            <a:r>
              <a:rPr lang="en-US" sz="1200" u="sng" dirty="0" smtClean="0"/>
              <a:t>	</a:t>
            </a:r>
            <a:r>
              <a:rPr lang="en-US" sz="1200" dirty="0" smtClean="0"/>
              <a:t> week student led protest</a:t>
            </a:r>
            <a:endParaRPr lang="en-US" sz="1200" dirty="0"/>
          </a:p>
        </p:txBody>
      </p:sp>
      <p:sp>
        <p:nvSpPr>
          <p:cNvPr id="7" name="Rounded Rectangle 6"/>
          <p:cNvSpPr/>
          <p:nvPr/>
        </p:nvSpPr>
        <p:spPr>
          <a:xfrm>
            <a:off x="228600" y="1371600"/>
            <a:ext cx="6477000" cy="3886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524000"/>
            <a:ext cx="6172200" cy="3816429"/>
          </a:xfrm>
          <a:prstGeom prst="rect">
            <a:avLst/>
          </a:prstGeom>
          <a:noFill/>
        </p:spPr>
        <p:txBody>
          <a:bodyPr wrap="square" rtlCol="0">
            <a:spAutoFit/>
          </a:bodyPr>
          <a:lstStyle/>
          <a:p>
            <a:r>
              <a:rPr lang="en-US" sz="1100" i="1" dirty="0" smtClean="0"/>
              <a:t>Music:  Imagine		Title:  THE EIGHTIES HAVE BEGUN</a:t>
            </a:r>
          </a:p>
          <a:p>
            <a:pPr marL="171450" indent="-171450">
              <a:buFont typeface="Arial" pitchFamily="34" charset="0"/>
              <a:buChar char="•"/>
            </a:pPr>
            <a:r>
              <a:rPr lang="en-US" sz="1100" dirty="0" smtClean="0"/>
              <a:t>The Beatles broke up in </a:t>
            </a:r>
            <a:r>
              <a:rPr lang="en-US" sz="1100" u="sng" dirty="0" smtClean="0"/>
              <a:t>	</a:t>
            </a:r>
            <a:r>
              <a:rPr lang="en-US" sz="1100" b="1" u="sng" dirty="0" smtClean="0"/>
              <a:t>1970</a:t>
            </a:r>
            <a:r>
              <a:rPr lang="en-US" sz="1100" dirty="0" smtClean="0"/>
              <a:t>.  John Lennon and his wife Yoko One moved to New York City where they had a son named Sean.  On Dec. 8, 1980, Lennon was shot and killed at the age of </a:t>
            </a:r>
            <a:r>
              <a:rPr lang="en-US" sz="1100" b="1" u="sng" dirty="0" smtClean="0"/>
              <a:t>40</a:t>
            </a:r>
          </a:p>
          <a:p>
            <a:pPr marL="171450" indent="-171450">
              <a:buFont typeface="Arial" pitchFamily="34" charset="0"/>
              <a:buChar char="•"/>
            </a:pPr>
            <a:r>
              <a:rPr lang="en-US" sz="1100" b="1" dirty="0" smtClean="0"/>
              <a:t>Ronald Reagan</a:t>
            </a:r>
            <a:r>
              <a:rPr lang="en-US" sz="1100" dirty="0" smtClean="0"/>
              <a:t> was shot </a:t>
            </a:r>
            <a:r>
              <a:rPr lang="en-US" sz="1100" b="1" u="sng" dirty="0" smtClean="0"/>
              <a:t>2</a:t>
            </a:r>
            <a:r>
              <a:rPr lang="en-US" sz="1100" dirty="0" smtClean="0"/>
              <a:t> months after his inauguration on March of 1981.  His press secretary James Brady and two of his security officers were shot.</a:t>
            </a:r>
          </a:p>
          <a:p>
            <a:pPr marL="171450" indent="-171450">
              <a:buFont typeface="Arial" pitchFamily="34" charset="0"/>
              <a:buChar char="•"/>
            </a:pPr>
            <a:r>
              <a:rPr lang="en-US" sz="1100" dirty="0" smtClean="0"/>
              <a:t>John </a:t>
            </a:r>
            <a:r>
              <a:rPr lang="en-US" sz="1100" dirty="0" err="1" smtClean="0"/>
              <a:t>Hinkley</a:t>
            </a:r>
            <a:r>
              <a:rPr lang="en-US" sz="1100" dirty="0" smtClean="0"/>
              <a:t> shot President Reagan</a:t>
            </a:r>
          </a:p>
          <a:p>
            <a:pPr marL="171450" indent="-171450">
              <a:buFont typeface="Arial" pitchFamily="34" charset="0"/>
              <a:buChar char="•"/>
            </a:pPr>
            <a:r>
              <a:rPr lang="en-US" sz="1100" dirty="0" smtClean="0"/>
              <a:t>July 4, 1986-the </a:t>
            </a:r>
            <a:r>
              <a:rPr lang="en-US" sz="1100" b="1" u="sng" dirty="0" smtClean="0"/>
              <a:t>100</a:t>
            </a:r>
            <a:r>
              <a:rPr lang="en-US" sz="1100" dirty="0" smtClean="0"/>
              <a:t> anniversary of The Statue of Liberty</a:t>
            </a:r>
          </a:p>
          <a:p>
            <a:pPr marL="171450" indent="-171450">
              <a:buFont typeface="Arial" pitchFamily="34" charset="0"/>
              <a:buChar char="•"/>
            </a:pPr>
            <a:r>
              <a:rPr lang="en-US" sz="1100" dirty="0" smtClean="0"/>
              <a:t>Coming in the 80s:  Prince, virtual reality, Pac-man, Break-dancing, Cabbage Patch dolls, </a:t>
            </a:r>
            <a:r>
              <a:rPr lang="en-US" sz="1100" dirty="0" err="1" smtClean="0"/>
              <a:t>Rubic</a:t>
            </a:r>
            <a:r>
              <a:rPr lang="en-US" sz="1100" dirty="0" smtClean="0"/>
              <a:t> Cubes.  Capturing the mood of the times, the movie Wall Street</a:t>
            </a:r>
          </a:p>
          <a:p>
            <a:pPr marL="171450" indent="-171450">
              <a:buFont typeface="Arial" pitchFamily="34" charset="0"/>
              <a:buChar char="•"/>
            </a:pPr>
            <a:r>
              <a:rPr lang="en-US" sz="1100" dirty="0" smtClean="0"/>
              <a:t>War and Conflict</a:t>
            </a:r>
          </a:p>
          <a:p>
            <a:pPr marL="228600" indent="-228600">
              <a:buFont typeface="+mj-lt"/>
              <a:buAutoNum type="arabicPeriod"/>
            </a:pPr>
            <a:r>
              <a:rPr lang="en-US" sz="1100" dirty="0" smtClean="0"/>
              <a:t>Margaret Thatcher sends troops to the </a:t>
            </a:r>
            <a:r>
              <a:rPr lang="en-US" sz="1100" b="1" dirty="0" smtClean="0"/>
              <a:t>Falkland Islands</a:t>
            </a:r>
            <a:r>
              <a:rPr lang="en-US" sz="1100" dirty="0" smtClean="0"/>
              <a:t> to retake the island from Argentine</a:t>
            </a:r>
          </a:p>
          <a:p>
            <a:pPr marL="228600" indent="-228600">
              <a:buFont typeface="+mj-lt"/>
              <a:buAutoNum type="arabicPeriod"/>
            </a:pPr>
            <a:r>
              <a:rPr lang="en-US" sz="1100" dirty="0" smtClean="0"/>
              <a:t>Reagan sends troops to </a:t>
            </a:r>
            <a:r>
              <a:rPr lang="en-US" sz="1100" b="1" dirty="0" smtClean="0"/>
              <a:t>Grenada</a:t>
            </a:r>
            <a:r>
              <a:rPr lang="en-US" sz="1100" dirty="0" smtClean="0"/>
              <a:t> to rescue U.S medical students</a:t>
            </a:r>
          </a:p>
          <a:p>
            <a:pPr marL="228600" indent="-228600">
              <a:buFont typeface="+mj-lt"/>
              <a:buAutoNum type="arabicPeriod"/>
            </a:pPr>
            <a:r>
              <a:rPr lang="en-US" sz="1100" dirty="0" smtClean="0"/>
              <a:t>Reagan sends Marines into Lebanon.  Over </a:t>
            </a:r>
            <a:r>
              <a:rPr lang="en-US" sz="1100" u="sng" dirty="0" smtClean="0"/>
              <a:t>	</a:t>
            </a:r>
            <a:r>
              <a:rPr lang="en-US" sz="1100" b="1" u="sng" dirty="0" smtClean="0"/>
              <a:t>200</a:t>
            </a:r>
            <a:r>
              <a:rPr lang="en-US" sz="1100" dirty="0" smtClean="0"/>
              <a:t> Marines were killed by Muslim terrorist.</a:t>
            </a:r>
          </a:p>
          <a:p>
            <a:pPr marL="228600" indent="-228600">
              <a:buFont typeface="+mj-lt"/>
              <a:buAutoNum type="arabicPeriod"/>
            </a:pPr>
            <a:r>
              <a:rPr lang="en-US" sz="1100" dirty="0" smtClean="0"/>
              <a:t>April 14, 1986-Reagan attacks </a:t>
            </a:r>
            <a:r>
              <a:rPr lang="en-US" sz="1100" b="1" u="sng" dirty="0" smtClean="0"/>
              <a:t>Libya</a:t>
            </a:r>
            <a:r>
              <a:rPr lang="en-US" sz="1100" dirty="0" smtClean="0"/>
              <a:t> and its leader Muammar el Khadafy</a:t>
            </a:r>
          </a:p>
          <a:p>
            <a:pPr marL="228600" indent="-228600">
              <a:buFont typeface="+mj-lt"/>
              <a:buAutoNum type="arabicPeriod"/>
            </a:pPr>
            <a:r>
              <a:rPr lang="en-US" sz="1100" dirty="0" smtClean="0"/>
              <a:t>Dec. 1988-Flight 103 is downed over Lockerby, Scotland.  Libyan agents are responsible</a:t>
            </a:r>
          </a:p>
          <a:p>
            <a:pPr marL="228600" indent="-228600">
              <a:buFont typeface="+mj-lt"/>
              <a:buAutoNum type="arabicPeriod"/>
            </a:pPr>
            <a:r>
              <a:rPr lang="en-US" sz="1100" b="1" dirty="0" smtClean="0"/>
              <a:t>Nicaragua-</a:t>
            </a:r>
            <a:r>
              <a:rPr lang="en-US" sz="1100" dirty="0" smtClean="0"/>
              <a:t> contras and Sandinistas battle over control of the government</a:t>
            </a:r>
          </a:p>
          <a:p>
            <a:pPr marL="228600" indent="-228600">
              <a:buFont typeface="+mj-lt"/>
              <a:buAutoNum type="arabicPeriod"/>
            </a:pPr>
            <a:r>
              <a:rPr lang="en-US" sz="1100" dirty="0" smtClean="0"/>
              <a:t>Iran and Iraq fight.  The US becomes involved in the Iran-Contra arms deal.  The US would sell arms to Iran to use against Iraq.  The money would then be sent to the contras to use against the </a:t>
            </a:r>
            <a:r>
              <a:rPr lang="en-US" sz="1100" dirty="0" err="1" smtClean="0"/>
              <a:t>Sandinstas</a:t>
            </a:r>
            <a:r>
              <a:rPr lang="en-US" sz="1100" dirty="0" smtClean="0"/>
              <a:t> </a:t>
            </a:r>
          </a:p>
          <a:p>
            <a:pPr marL="228600" indent="-228600">
              <a:buFont typeface="+mj-lt"/>
              <a:buAutoNum type="arabicPeriod"/>
            </a:pPr>
            <a:r>
              <a:rPr lang="en-US" sz="1100" dirty="0" smtClean="0"/>
              <a:t>Colonel Oliver </a:t>
            </a:r>
            <a:r>
              <a:rPr lang="en-US" sz="1100" b="1" u="sng" dirty="0" smtClean="0"/>
              <a:t>North</a:t>
            </a:r>
            <a:r>
              <a:rPr lang="en-US" sz="1100" dirty="0" smtClean="0"/>
              <a:t> was a key figure in the Iran-contra affair</a:t>
            </a:r>
          </a:p>
          <a:p>
            <a:pPr marL="228600" indent="-228600">
              <a:buFont typeface="+mj-lt"/>
              <a:buAutoNum type="arabicPeriod"/>
            </a:pPr>
            <a:r>
              <a:rPr lang="en-US" sz="1100" u="sng" dirty="0"/>
              <a:t> </a:t>
            </a:r>
            <a:r>
              <a:rPr lang="en-US" sz="1100" b="1" u="sng" dirty="0" smtClean="0"/>
              <a:t>Reagan</a:t>
            </a:r>
            <a:r>
              <a:rPr lang="en-US" sz="1100" dirty="0" smtClean="0"/>
              <a:t> and Mikhail Gorbachev sign the first missile reduction treaty in 1987</a:t>
            </a:r>
            <a:endParaRPr lang="en-US" sz="1100" u="sng" dirty="0" smtClean="0"/>
          </a:p>
          <a:p>
            <a:pPr lvl="1"/>
            <a:endParaRPr lang="en-US" sz="1100" u="sng" dirty="0" smtClean="0"/>
          </a:p>
          <a:p>
            <a:endParaRPr lang="en-US" sz="1100" b="1" dirty="0"/>
          </a:p>
        </p:txBody>
      </p:sp>
      <p:sp>
        <p:nvSpPr>
          <p:cNvPr id="9" name="Rounded Rectangle 8"/>
          <p:cNvSpPr/>
          <p:nvPr/>
        </p:nvSpPr>
        <p:spPr>
          <a:xfrm>
            <a:off x="228600" y="5767894"/>
            <a:ext cx="6477000" cy="20807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5920294"/>
            <a:ext cx="6172200" cy="1785104"/>
          </a:xfrm>
          <a:prstGeom prst="rect">
            <a:avLst/>
          </a:prstGeom>
          <a:noFill/>
        </p:spPr>
        <p:txBody>
          <a:bodyPr wrap="square" rtlCol="0">
            <a:spAutoFit/>
          </a:bodyPr>
          <a:lstStyle/>
          <a:p>
            <a:r>
              <a:rPr lang="en-US" sz="1100" i="1" dirty="0" smtClean="0"/>
              <a:t>Music:  Just One of Those Things		Title:  THE STUFF OF FAIRY TALES</a:t>
            </a:r>
          </a:p>
          <a:p>
            <a:pPr marL="171450" indent="-171450">
              <a:buFont typeface="Arial" pitchFamily="34" charset="0"/>
              <a:buChar char="•"/>
            </a:pPr>
            <a:r>
              <a:rPr lang="en-US" sz="1100" dirty="0" smtClean="0"/>
              <a:t>The Lady </a:t>
            </a:r>
            <a:r>
              <a:rPr lang="en-US" sz="1100" u="sng" dirty="0" smtClean="0"/>
              <a:t>	</a:t>
            </a:r>
            <a:r>
              <a:rPr lang="en-US" sz="1100" b="1" u="sng" dirty="0" smtClean="0"/>
              <a:t>Diana</a:t>
            </a:r>
            <a:r>
              <a:rPr lang="en-US" sz="1100" dirty="0" smtClean="0"/>
              <a:t> Spencer marries Charles Prince of Wales and heir to the English throne on July 29, 1981.  It is believed that 750 million people watched the wedding worldwide.  Diana was </a:t>
            </a:r>
            <a:r>
              <a:rPr lang="en-US" sz="1100" b="1" u="sng" dirty="0" smtClean="0"/>
              <a:t>19</a:t>
            </a:r>
            <a:r>
              <a:rPr lang="en-US" sz="1100" dirty="0" smtClean="0"/>
              <a:t> years old and Charles was 32 years old.</a:t>
            </a:r>
          </a:p>
          <a:p>
            <a:pPr marL="171450" indent="-171450">
              <a:buFont typeface="Arial" pitchFamily="34" charset="0"/>
              <a:buChar char="•"/>
            </a:pPr>
            <a:r>
              <a:rPr lang="en-US" sz="1100" dirty="0" smtClean="0"/>
              <a:t>Princess Di turned her attention to charity work involving the disease AIDS.  </a:t>
            </a:r>
          </a:p>
          <a:p>
            <a:pPr marL="171450" indent="-171450">
              <a:buFont typeface="Arial" pitchFamily="34" charset="0"/>
              <a:buChar char="•"/>
            </a:pPr>
            <a:r>
              <a:rPr lang="en-US" sz="1100" dirty="0" smtClean="0"/>
              <a:t>As the AIDS epidemic spreads, actor Rock Hudson dies from the disease.  Ryan White dies from AIDS as a result of a blood transfusion.  He died at the age of </a:t>
            </a:r>
            <a:r>
              <a:rPr lang="en-US" sz="1100" b="1" u="sng" dirty="0" smtClean="0"/>
              <a:t>13</a:t>
            </a:r>
            <a:r>
              <a:rPr lang="en-US" sz="1100" u="sng" dirty="0" smtClean="0"/>
              <a:t>.</a:t>
            </a:r>
          </a:p>
          <a:p>
            <a:pPr marL="171450" indent="-171450">
              <a:buFont typeface="Arial" pitchFamily="34" charset="0"/>
              <a:buChar char="•"/>
            </a:pPr>
            <a:r>
              <a:rPr lang="en-US" sz="1100" dirty="0" smtClean="0"/>
              <a:t>Dr. David Ho will discover a treatment for HIV and be Time’s Man of the Year in 1996.</a:t>
            </a:r>
          </a:p>
          <a:p>
            <a:pPr marL="171450" indent="-171450">
              <a:buFont typeface="Arial" pitchFamily="34" charset="0"/>
              <a:buChar char="•"/>
            </a:pPr>
            <a:r>
              <a:rPr lang="en-US" sz="1100" dirty="0" smtClean="0"/>
              <a:t>The biggest movie of the decade is </a:t>
            </a:r>
            <a:r>
              <a:rPr lang="en-US" sz="1100" b="1" u="sng" dirty="0" smtClean="0"/>
              <a:t>ET</a:t>
            </a:r>
            <a:r>
              <a:rPr lang="en-US" sz="1100" dirty="0" smtClean="0"/>
              <a:t>.</a:t>
            </a:r>
          </a:p>
          <a:p>
            <a:pPr marL="228600" indent="-228600">
              <a:buFont typeface="+mj-lt"/>
              <a:buAutoNum type="arabicPeriod"/>
            </a:pPr>
            <a:endParaRPr lang="en-US" sz="1100" b="1" dirty="0"/>
          </a:p>
        </p:txBody>
      </p:sp>
    </p:spTree>
    <p:extLst>
      <p:ext uri="{BB962C8B-B14F-4D97-AF65-F5344CB8AC3E}">
        <p14:creationId xmlns:p14="http://schemas.microsoft.com/office/powerpoint/2010/main" val="2960156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76200"/>
            <a:ext cx="6477000" cy="295316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228600"/>
            <a:ext cx="6172200" cy="2800767"/>
          </a:xfrm>
          <a:prstGeom prst="rect">
            <a:avLst/>
          </a:prstGeom>
          <a:noFill/>
        </p:spPr>
        <p:txBody>
          <a:bodyPr wrap="square" rtlCol="0">
            <a:spAutoFit/>
          </a:bodyPr>
          <a:lstStyle/>
          <a:p>
            <a:r>
              <a:rPr lang="en-US" sz="1100" i="1" dirty="0" smtClean="0"/>
              <a:t>Music:  Everybody Hurts		Title:  HOLDING ON</a:t>
            </a:r>
          </a:p>
          <a:p>
            <a:pPr marL="171450" indent="-171450">
              <a:buFont typeface="Arial" pitchFamily="34" charset="0"/>
              <a:buChar char="•"/>
            </a:pPr>
            <a:r>
              <a:rPr lang="en-US" sz="1100" dirty="0" smtClean="0"/>
              <a:t>Women of the 80s</a:t>
            </a:r>
          </a:p>
          <a:p>
            <a:pPr marL="685800" lvl="1" indent="-228600">
              <a:buFont typeface="+mj-lt"/>
              <a:buAutoNum type="arabicPeriod"/>
            </a:pPr>
            <a:r>
              <a:rPr lang="en-US" sz="1100" dirty="0" smtClean="0"/>
              <a:t>Corazon Aquino takes over in the Philippines after Ferdinand Marcos is ousted from power.  Corazon took on her husband’s leadership role after he was assassinated</a:t>
            </a:r>
          </a:p>
          <a:p>
            <a:pPr marL="685800" lvl="1" indent="-228600">
              <a:buFont typeface="+mj-lt"/>
              <a:buAutoNum type="arabicPeriod"/>
            </a:pPr>
            <a:r>
              <a:rPr lang="en-US" sz="1100" dirty="0" smtClean="0"/>
              <a:t>Benazir Bhutto was the prime minister of Pakistan</a:t>
            </a:r>
          </a:p>
          <a:p>
            <a:pPr marL="685800" lvl="1" indent="-228600">
              <a:buFont typeface="+mj-lt"/>
              <a:buAutoNum type="arabicPeriod"/>
            </a:pPr>
            <a:r>
              <a:rPr lang="en-US" sz="1100" dirty="0" smtClean="0"/>
              <a:t>Indira </a:t>
            </a:r>
            <a:r>
              <a:rPr lang="en-US" sz="1100" dirty="0" err="1" smtClean="0"/>
              <a:t>Ghandi</a:t>
            </a:r>
            <a:r>
              <a:rPr lang="en-US" sz="1100" dirty="0" smtClean="0"/>
              <a:t> was the leader of </a:t>
            </a:r>
            <a:r>
              <a:rPr lang="en-US" sz="1100" u="sng" dirty="0" smtClean="0"/>
              <a:t>	</a:t>
            </a:r>
            <a:r>
              <a:rPr lang="en-US" sz="1100" b="1" u="sng" dirty="0" smtClean="0"/>
              <a:t>India</a:t>
            </a:r>
            <a:r>
              <a:rPr lang="en-US" sz="1100" u="sng" dirty="0" smtClean="0"/>
              <a:t>.  </a:t>
            </a:r>
            <a:r>
              <a:rPr lang="en-US" sz="1100" dirty="0" smtClean="0"/>
              <a:t>She was assassinated in 1984 by two of her Sikh bodyguards</a:t>
            </a:r>
          </a:p>
          <a:p>
            <a:pPr marL="685800" lvl="1" indent="-228600">
              <a:buFont typeface="+mj-lt"/>
              <a:buAutoNum type="arabicPeriod"/>
            </a:pPr>
            <a:r>
              <a:rPr lang="en-US" sz="1100" dirty="0" smtClean="0"/>
              <a:t>Margaret Thatcher was prime minister of Great Britain</a:t>
            </a:r>
          </a:p>
          <a:p>
            <a:pPr marL="685800" lvl="1" indent="-228600">
              <a:buFont typeface="+mj-lt"/>
              <a:buAutoNum type="arabicPeriod"/>
            </a:pPr>
            <a:r>
              <a:rPr lang="en-US" sz="1100" dirty="0" smtClean="0"/>
              <a:t>Dr. Sally Ride is the first American woman in space on June 18, 1983.</a:t>
            </a:r>
          </a:p>
          <a:p>
            <a:pPr marL="685800" lvl="1" indent="-228600">
              <a:buFont typeface="+mj-lt"/>
              <a:buAutoNum type="arabicPeriod"/>
            </a:pPr>
            <a:r>
              <a:rPr lang="en-US" sz="1100" dirty="0" smtClean="0"/>
              <a:t>Christine McAuliffe, a teacher, is one of seven killed in the explosion aboard the Space Shuttle </a:t>
            </a:r>
            <a:r>
              <a:rPr lang="en-US" sz="1100" b="1" u="sng" dirty="0" smtClean="0"/>
              <a:t>Challenger</a:t>
            </a:r>
            <a:r>
              <a:rPr lang="en-US" sz="1100" u="sng" dirty="0" smtClean="0"/>
              <a:t>	</a:t>
            </a:r>
            <a:r>
              <a:rPr lang="en-US" sz="1100" dirty="0" smtClean="0"/>
              <a:t> (name of shuttle)</a:t>
            </a:r>
          </a:p>
          <a:p>
            <a:pPr marL="171450" indent="-171450">
              <a:buFont typeface="Arial" pitchFamily="34" charset="0"/>
              <a:buChar char="•"/>
            </a:pPr>
            <a:r>
              <a:rPr lang="en-US" sz="1100" dirty="0" smtClean="0"/>
              <a:t>In 1981, a right wing group attempts to overthrow King Juan Carlos of </a:t>
            </a:r>
            <a:r>
              <a:rPr lang="en-US" sz="1100" b="1" u="sng" dirty="0" smtClean="0"/>
              <a:t>Spain</a:t>
            </a:r>
            <a:r>
              <a:rPr lang="en-US" sz="1100" u="sng" dirty="0" smtClean="0"/>
              <a:t>	</a:t>
            </a:r>
            <a:r>
              <a:rPr lang="en-US" sz="1100" dirty="0" smtClean="0"/>
              <a:t>.</a:t>
            </a:r>
          </a:p>
          <a:p>
            <a:pPr marL="171450" indent="-171450">
              <a:buFont typeface="Arial" pitchFamily="34" charset="0"/>
              <a:buChar char="•"/>
            </a:pPr>
            <a:r>
              <a:rPr lang="en-US" sz="1100" dirty="0" smtClean="0"/>
              <a:t>While visiting with crowds in St. Peter’s Square in Rome, Pope John Paul II was </a:t>
            </a:r>
            <a:r>
              <a:rPr lang="en-US" sz="1100" b="1" u="sng" dirty="0" smtClean="0"/>
              <a:t>shot</a:t>
            </a:r>
            <a:r>
              <a:rPr lang="en-US" sz="1100" dirty="0" smtClean="0"/>
              <a:t> and required 5 hours of surgery.  He later visited the cell of his attacker and forgave him</a:t>
            </a:r>
          </a:p>
          <a:p>
            <a:pPr marL="171450" indent="-171450">
              <a:buFont typeface="Arial" pitchFamily="34" charset="0"/>
              <a:buChar char="•"/>
            </a:pPr>
            <a:r>
              <a:rPr lang="en-US" sz="1100" dirty="0" smtClean="0"/>
              <a:t>The Pope returned to his native country of </a:t>
            </a:r>
            <a:r>
              <a:rPr lang="en-US" sz="1100" u="sng" dirty="0" smtClean="0"/>
              <a:t>	</a:t>
            </a:r>
            <a:r>
              <a:rPr lang="en-US" sz="1100" b="1" u="sng" dirty="0" smtClean="0"/>
              <a:t>Poland</a:t>
            </a:r>
            <a:r>
              <a:rPr lang="en-US" sz="1100" dirty="0" smtClean="0"/>
              <a:t> in 1983.</a:t>
            </a:r>
          </a:p>
          <a:p>
            <a:endParaRPr lang="en-US" sz="1100" b="1" dirty="0"/>
          </a:p>
        </p:txBody>
      </p:sp>
      <p:sp>
        <p:nvSpPr>
          <p:cNvPr id="6" name="Rounded Rectangle 5"/>
          <p:cNvSpPr/>
          <p:nvPr/>
        </p:nvSpPr>
        <p:spPr>
          <a:xfrm>
            <a:off x="228600" y="3048000"/>
            <a:ext cx="6477000" cy="26903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3200400"/>
            <a:ext cx="6172200" cy="2462213"/>
          </a:xfrm>
          <a:prstGeom prst="rect">
            <a:avLst/>
          </a:prstGeom>
          <a:noFill/>
        </p:spPr>
        <p:txBody>
          <a:bodyPr wrap="square" rtlCol="0">
            <a:spAutoFit/>
          </a:bodyPr>
          <a:lstStyle/>
          <a:p>
            <a:r>
              <a:rPr lang="en-US" sz="1100" i="1" dirty="0" smtClean="0"/>
              <a:t>Music:  We Are the World	Title:  REACHING OUT</a:t>
            </a:r>
          </a:p>
          <a:p>
            <a:pPr marL="171450" indent="-171450">
              <a:buFont typeface="Arial" pitchFamily="34" charset="0"/>
              <a:buChar char="•"/>
            </a:pPr>
            <a:r>
              <a:rPr lang="en-US" sz="1100" dirty="0" smtClean="0"/>
              <a:t>In 1984, Los Angeles hosted the Summer </a:t>
            </a:r>
            <a:r>
              <a:rPr lang="en-US" sz="1100" u="sng" dirty="0" smtClean="0"/>
              <a:t>	</a:t>
            </a:r>
            <a:r>
              <a:rPr lang="en-US" sz="1100" b="1" u="sng" dirty="0" smtClean="0"/>
              <a:t>Olympics</a:t>
            </a:r>
            <a:r>
              <a:rPr lang="en-US" sz="1100" dirty="0" smtClean="0"/>
              <a:t> with many countries missing including the Soviet  Union (The U.S boycotted the 1980 Olympics that were in the Soviet Union because the Soviets had invaded Afghanistan)</a:t>
            </a:r>
          </a:p>
          <a:p>
            <a:pPr marL="171450" indent="-171450">
              <a:buFont typeface="Arial" pitchFamily="34" charset="0"/>
              <a:buChar char="•"/>
            </a:pPr>
            <a:r>
              <a:rPr lang="en-US" sz="1100" dirty="0" smtClean="0"/>
              <a:t>The flame was ignited by a former Olympic decathlete named </a:t>
            </a:r>
            <a:r>
              <a:rPr lang="en-US" sz="1100" dirty="0" err="1" smtClean="0"/>
              <a:t>Rafer</a:t>
            </a:r>
            <a:r>
              <a:rPr lang="en-US" sz="1100" dirty="0" smtClean="0"/>
              <a:t> Johnson.  Medal winner for the US included Jackie Joiner, Carl Lewis and Mary Lou </a:t>
            </a:r>
            <a:r>
              <a:rPr lang="en-US" sz="1100" dirty="0" err="1" smtClean="0"/>
              <a:t>Retton</a:t>
            </a:r>
            <a:endParaRPr lang="en-US" sz="1100" dirty="0" smtClean="0"/>
          </a:p>
          <a:p>
            <a:pPr marL="171450" indent="-171450">
              <a:buFont typeface="Arial" pitchFamily="34" charset="0"/>
              <a:buChar char="•"/>
            </a:pPr>
            <a:r>
              <a:rPr lang="en-US" sz="1100" dirty="0" smtClean="0"/>
              <a:t>Bob Geldof organized Live-Aid concerts to raise money for </a:t>
            </a:r>
            <a:r>
              <a:rPr lang="en-US" sz="1100" u="sng" dirty="0" smtClean="0"/>
              <a:t>	</a:t>
            </a:r>
            <a:r>
              <a:rPr lang="en-US" sz="1100" b="1" u="sng" dirty="0" smtClean="0"/>
              <a:t>Africa</a:t>
            </a:r>
            <a:r>
              <a:rPr lang="en-US" sz="1100" dirty="0" smtClean="0"/>
              <a:t> famine relief</a:t>
            </a:r>
          </a:p>
          <a:p>
            <a:pPr marL="171450" indent="-171450">
              <a:buFont typeface="Arial" pitchFamily="34" charset="0"/>
              <a:buChar char="•"/>
            </a:pPr>
            <a:r>
              <a:rPr lang="en-US" sz="1100" dirty="0" smtClean="0"/>
              <a:t>In 1948, apartheid became law in </a:t>
            </a:r>
            <a:r>
              <a:rPr lang="en-US" sz="1100" b="1" u="sng" smtClean="0"/>
              <a:t>South </a:t>
            </a:r>
            <a:r>
              <a:rPr lang="en-US" sz="1100" b="1" u="sng" smtClean="0"/>
              <a:t>Africa</a:t>
            </a:r>
            <a:r>
              <a:rPr lang="en-US" sz="1100" u="sng" dirty="0" smtClean="0"/>
              <a:t>	</a:t>
            </a:r>
            <a:r>
              <a:rPr lang="en-US" sz="1100" dirty="0" smtClean="0"/>
              <a:t>.  An early opponent of this law was Nelson Mandela.  In 1964 he was sentenced to life in prison for sabotage.  Examples of the policy of apartheid took place in the townships of </a:t>
            </a:r>
            <a:r>
              <a:rPr lang="en-US" sz="1100" dirty="0" err="1" smtClean="0"/>
              <a:t>Sharpville</a:t>
            </a:r>
            <a:r>
              <a:rPr lang="en-US" sz="1100" dirty="0" smtClean="0"/>
              <a:t> in 1960 and Soweto in 1976.  While in prison, </a:t>
            </a:r>
            <a:r>
              <a:rPr lang="en-US" sz="1100" b="1" u="sng" dirty="0" smtClean="0"/>
              <a:t>Winnie</a:t>
            </a:r>
            <a:r>
              <a:rPr lang="en-US" sz="1100" dirty="0" smtClean="0"/>
              <a:t> Mandela (wife) kept his message alive.  F.W. de Klerk led the South African government when Nelson Mandela was freed in 1990.</a:t>
            </a:r>
          </a:p>
          <a:p>
            <a:pPr marL="171450" indent="-171450">
              <a:buFont typeface="Arial" pitchFamily="34" charset="0"/>
              <a:buChar char="•"/>
            </a:pPr>
            <a:r>
              <a:rPr lang="en-US" sz="1100" b="1" dirty="0" smtClean="0"/>
              <a:t>Nelson Mandela</a:t>
            </a:r>
            <a:r>
              <a:rPr lang="en-US" sz="1100" dirty="0" smtClean="0"/>
              <a:t> will lead the movement in South Africa against the Apartheid Government</a:t>
            </a:r>
            <a:endParaRPr lang="en-US" sz="1100" b="1" dirty="0" smtClean="0"/>
          </a:p>
          <a:p>
            <a:endParaRPr lang="en-US" sz="1100" b="1" dirty="0"/>
          </a:p>
        </p:txBody>
      </p:sp>
      <p:sp>
        <p:nvSpPr>
          <p:cNvPr id="8" name="Rounded Rectangle 7"/>
          <p:cNvSpPr/>
          <p:nvPr/>
        </p:nvSpPr>
        <p:spPr>
          <a:xfrm>
            <a:off x="228600" y="5791200"/>
            <a:ext cx="6477000" cy="3200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5867400"/>
            <a:ext cx="6172200" cy="3139321"/>
          </a:xfrm>
          <a:prstGeom prst="rect">
            <a:avLst/>
          </a:prstGeom>
          <a:noFill/>
        </p:spPr>
        <p:txBody>
          <a:bodyPr wrap="square" rtlCol="0">
            <a:spAutoFit/>
          </a:bodyPr>
          <a:lstStyle/>
          <a:p>
            <a:r>
              <a:rPr lang="en-US" sz="1100" i="1" dirty="0" smtClean="0"/>
              <a:t>Music:  Beethoven’s Symphony No. 9	Title:  SOLIDARITY</a:t>
            </a:r>
          </a:p>
          <a:p>
            <a:r>
              <a:rPr lang="en-US" sz="1100" dirty="0" smtClean="0"/>
              <a:t>Lech Walesa becomes leader in Poland</a:t>
            </a:r>
          </a:p>
          <a:p>
            <a:pPr marL="171450" indent="-171450">
              <a:buFont typeface="Arial" pitchFamily="34" charset="0"/>
              <a:buChar char="•"/>
            </a:pPr>
            <a:r>
              <a:rPr lang="en-US" sz="1100" dirty="0" smtClean="0"/>
              <a:t>In 1980, Lech Walesa led his Solidarity union in efforts to be recognized by the Polish government.  The Communist party declared martial law and outlawed Solidarity.  In 1989, the government legalized Solidarity and opened the country for free elections.  Lech Walesa was elected </a:t>
            </a:r>
            <a:r>
              <a:rPr lang="en-US" sz="1100" b="1" u="sng" dirty="0" smtClean="0"/>
              <a:t>president</a:t>
            </a:r>
            <a:r>
              <a:rPr lang="en-US" sz="1100" dirty="0" smtClean="0"/>
              <a:t>.  He received the Noble Peace Prize and was Time’s Man of the Year.</a:t>
            </a:r>
          </a:p>
          <a:p>
            <a:r>
              <a:rPr lang="en-US" sz="1100" b="1" dirty="0" err="1" smtClean="0"/>
              <a:t>Mikail</a:t>
            </a:r>
            <a:r>
              <a:rPr lang="en-US" sz="1100" b="1" dirty="0" smtClean="0"/>
              <a:t> Gorbachev</a:t>
            </a:r>
            <a:endParaRPr lang="en-US" sz="1100" dirty="0" smtClean="0"/>
          </a:p>
          <a:p>
            <a:pPr marL="171450" indent="-171450">
              <a:buFont typeface="Arial" pitchFamily="34" charset="0"/>
              <a:buChar char="•"/>
            </a:pPr>
            <a:r>
              <a:rPr lang="en-US" sz="1100" dirty="0" smtClean="0"/>
              <a:t>Russia faces problems</a:t>
            </a:r>
          </a:p>
          <a:p>
            <a:pPr marL="685800" lvl="1" indent="-228600">
              <a:buFont typeface="+mj-lt"/>
              <a:buAutoNum type="arabicPeriod"/>
            </a:pPr>
            <a:r>
              <a:rPr lang="en-US" sz="1100" dirty="0" smtClean="0"/>
              <a:t>Russia was at war with </a:t>
            </a:r>
            <a:r>
              <a:rPr lang="en-US" sz="1100" b="1" u="sng" dirty="0" smtClean="0"/>
              <a:t>Afghanistan</a:t>
            </a:r>
            <a:r>
              <a:rPr lang="en-US" sz="1100" dirty="0" smtClean="0"/>
              <a:t>.  Over 16,000 soldiers were killed.  In 1989 Gorbachev pulls out of Afghanistan</a:t>
            </a:r>
          </a:p>
          <a:p>
            <a:pPr marL="685800" lvl="1" indent="-228600">
              <a:buFont typeface="+mj-lt"/>
              <a:buAutoNum type="arabicPeriod"/>
            </a:pPr>
            <a:r>
              <a:rPr lang="en-US" sz="1100" dirty="0" smtClean="0"/>
              <a:t>A </a:t>
            </a:r>
            <a:r>
              <a:rPr lang="en-US" sz="1100" u="sng" dirty="0" smtClean="0"/>
              <a:t>	</a:t>
            </a:r>
            <a:r>
              <a:rPr lang="en-US" sz="1100" b="1" u="sng" dirty="0" smtClean="0"/>
              <a:t>nuclear power</a:t>
            </a:r>
            <a:r>
              <a:rPr lang="en-US" sz="1100" dirty="0" smtClean="0"/>
              <a:t> plant melts down at Chernobyl</a:t>
            </a:r>
          </a:p>
          <a:p>
            <a:pPr marL="685800" lvl="1" indent="-228600">
              <a:buFont typeface="+mj-lt"/>
              <a:buAutoNum type="arabicPeriod"/>
            </a:pPr>
            <a:r>
              <a:rPr lang="en-US" sz="1100" dirty="0" smtClean="0"/>
              <a:t>Gorbachev wanted to rebuild the Soviet Union along democratic lines.  He was awarded the Noble Peace Prize.  He was opposed by the </a:t>
            </a:r>
            <a:r>
              <a:rPr lang="en-US" sz="1100" b="1" u="sng" dirty="0" smtClean="0"/>
              <a:t>communist</a:t>
            </a:r>
            <a:r>
              <a:rPr lang="en-US" sz="1100" dirty="0" smtClean="0"/>
              <a:t> party in the Russian congress</a:t>
            </a:r>
          </a:p>
          <a:p>
            <a:pPr marL="171450" indent="-171450">
              <a:buFont typeface="Arial" pitchFamily="34" charset="0"/>
              <a:buChar char="•"/>
            </a:pPr>
            <a:r>
              <a:rPr lang="en-US" sz="1100" dirty="0" smtClean="0"/>
              <a:t>Hungary opened its borders in 1989</a:t>
            </a:r>
          </a:p>
          <a:p>
            <a:pPr marL="171450" indent="-171450">
              <a:buFont typeface="Arial" pitchFamily="34" charset="0"/>
              <a:buChar char="•"/>
            </a:pPr>
            <a:r>
              <a:rPr lang="en-US" sz="1100" dirty="0" smtClean="0"/>
              <a:t>The </a:t>
            </a:r>
            <a:r>
              <a:rPr lang="en-US" sz="1100" b="1" u="sng" smtClean="0"/>
              <a:t>Berlin Wall</a:t>
            </a:r>
            <a:r>
              <a:rPr lang="en-US" sz="1100" u="sng" dirty="0" smtClean="0"/>
              <a:t>	</a:t>
            </a:r>
            <a:r>
              <a:rPr lang="en-US" sz="1100" dirty="0" smtClean="0"/>
              <a:t> fell on Nov. 10, 1989.  It separated East and West Germany</a:t>
            </a:r>
          </a:p>
          <a:p>
            <a:pPr marL="171450" indent="-171450">
              <a:buFont typeface="Arial" pitchFamily="34" charset="0"/>
              <a:buChar char="•"/>
            </a:pPr>
            <a:r>
              <a:rPr lang="en-US" sz="1100" dirty="0" smtClean="0"/>
              <a:t>Technology:  Nanosecond, modem, information super highway, fiber optics</a:t>
            </a:r>
          </a:p>
          <a:p>
            <a:pPr marL="171450" indent="-171450">
              <a:buFont typeface="Arial" pitchFamily="34" charset="0"/>
              <a:buChar char="•"/>
            </a:pPr>
            <a:r>
              <a:rPr lang="en-US" sz="1100" dirty="0" smtClean="0"/>
              <a:t>Communication used at the end of the 80’s:  Fax, computer and TV</a:t>
            </a:r>
          </a:p>
          <a:p>
            <a:pPr marL="685800" lvl="1" indent="-228600">
              <a:buFont typeface="+mj-lt"/>
              <a:buAutoNum type="arabicPeriod"/>
            </a:pPr>
            <a:endParaRPr lang="en-US" sz="1100" dirty="0" smtClean="0"/>
          </a:p>
        </p:txBody>
      </p:sp>
    </p:spTree>
    <p:extLst>
      <p:ext uri="{BB962C8B-B14F-4D97-AF65-F5344CB8AC3E}">
        <p14:creationId xmlns:p14="http://schemas.microsoft.com/office/powerpoint/2010/main" val="3610054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48</Words>
  <Application>Microsoft Office PowerPoint</Application>
  <PresentationFormat>On-screen Show (4:3)</PresentationFormat>
  <Paragraphs>54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2014-05-13T13:25:09Z</dcterms:created>
  <dcterms:modified xsi:type="dcterms:W3CDTF">2015-05-05T14:10:43Z</dcterms:modified>
</cp:coreProperties>
</file>